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handoutMasterIdLst>
    <p:handoutMasterId r:id="rId36"/>
  </p:handoutMasterIdLst>
  <p:sldIdLst>
    <p:sldId id="256" r:id="rId2"/>
    <p:sldId id="257" r:id="rId3"/>
    <p:sldId id="258" r:id="rId4"/>
    <p:sldId id="259" r:id="rId5"/>
    <p:sldId id="260" r:id="rId6"/>
    <p:sldId id="262" r:id="rId7"/>
    <p:sldId id="281" r:id="rId8"/>
    <p:sldId id="274" r:id="rId9"/>
    <p:sldId id="264" r:id="rId10"/>
    <p:sldId id="263" r:id="rId11"/>
    <p:sldId id="273" r:id="rId12"/>
    <p:sldId id="282" r:id="rId13"/>
    <p:sldId id="265" r:id="rId14"/>
    <p:sldId id="266" r:id="rId15"/>
    <p:sldId id="283" r:id="rId16"/>
    <p:sldId id="267" r:id="rId17"/>
    <p:sldId id="268" r:id="rId18"/>
    <p:sldId id="270" r:id="rId19"/>
    <p:sldId id="271" r:id="rId20"/>
    <p:sldId id="275" r:id="rId21"/>
    <p:sldId id="276" r:id="rId22"/>
    <p:sldId id="277" r:id="rId23"/>
    <p:sldId id="278" r:id="rId24"/>
    <p:sldId id="279" r:id="rId25"/>
    <p:sldId id="280" r:id="rId26"/>
    <p:sldId id="286" r:id="rId27"/>
    <p:sldId id="287" r:id="rId28"/>
    <p:sldId id="288" r:id="rId29"/>
    <p:sldId id="289" r:id="rId30"/>
    <p:sldId id="290" r:id="rId31"/>
    <p:sldId id="272" r:id="rId32"/>
    <p:sldId id="284" r:id="rId33"/>
    <p:sldId id="285" r:id="rId34"/>
  </p:sldIdLst>
  <p:sldSz cx="9144000" cy="6858000" type="screen4x3"/>
  <p:notesSz cx="6858000" cy="9067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2" autoAdjust="0"/>
    <p:restoredTop sz="94660"/>
  </p:normalViewPr>
  <p:slideViewPr>
    <p:cSldViewPr>
      <p:cViewPr>
        <p:scale>
          <a:sx n="77" d="100"/>
          <a:sy n="77" d="100"/>
        </p:scale>
        <p:origin x="-330"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339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3390"/>
          </a:xfrm>
          <a:prstGeom prst="rect">
            <a:avLst/>
          </a:prstGeom>
        </p:spPr>
        <p:txBody>
          <a:bodyPr vert="horz" lIns="91440" tIns="45720" rIns="91440" bIns="45720" rtlCol="0"/>
          <a:lstStyle>
            <a:lvl1pPr algn="r">
              <a:defRPr sz="1200"/>
            </a:lvl1pPr>
          </a:lstStyle>
          <a:p>
            <a:fld id="{46772EAC-5669-415E-9352-8B5A62ED49DB}" type="datetimeFigureOut">
              <a:rPr lang="en-US" smtClean="0"/>
              <a:pPr/>
              <a:t>5/29/2012</a:t>
            </a:fld>
            <a:endParaRPr lang="en-US"/>
          </a:p>
        </p:txBody>
      </p:sp>
      <p:sp>
        <p:nvSpPr>
          <p:cNvPr id="4" name="Footer Placeholder 3"/>
          <p:cNvSpPr>
            <a:spLocks noGrp="1"/>
          </p:cNvSpPr>
          <p:nvPr>
            <p:ph type="ftr" sz="quarter" idx="2"/>
          </p:nvPr>
        </p:nvSpPr>
        <p:spPr>
          <a:xfrm>
            <a:off x="0" y="8612836"/>
            <a:ext cx="2971800" cy="4533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12836"/>
            <a:ext cx="2971800" cy="453390"/>
          </a:xfrm>
          <a:prstGeom prst="rect">
            <a:avLst/>
          </a:prstGeom>
        </p:spPr>
        <p:txBody>
          <a:bodyPr vert="horz" lIns="91440" tIns="45720" rIns="91440" bIns="45720" rtlCol="0" anchor="b"/>
          <a:lstStyle>
            <a:lvl1pPr algn="r">
              <a:defRPr sz="1200"/>
            </a:lvl1pPr>
          </a:lstStyle>
          <a:p>
            <a:fld id="{A603124C-524E-4CCC-86A0-1B8F54282019}" type="slidenum">
              <a:rPr lang="en-US" smtClean="0"/>
              <a:pPr/>
              <a:t>‹#›</a:t>
            </a:fld>
            <a:endParaRPr lang="en-US"/>
          </a:p>
        </p:txBody>
      </p:sp>
    </p:spTree>
    <p:extLst>
      <p:ext uri="{BB962C8B-B14F-4D97-AF65-F5344CB8AC3E}">
        <p14:creationId xmlns:p14="http://schemas.microsoft.com/office/powerpoint/2010/main" val="1758397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339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3390"/>
          </a:xfrm>
          <a:prstGeom prst="rect">
            <a:avLst/>
          </a:prstGeom>
        </p:spPr>
        <p:txBody>
          <a:bodyPr vert="horz" lIns="91440" tIns="45720" rIns="91440" bIns="45720" rtlCol="0"/>
          <a:lstStyle>
            <a:lvl1pPr algn="r">
              <a:defRPr sz="1200"/>
            </a:lvl1pPr>
          </a:lstStyle>
          <a:p>
            <a:fld id="{D0C96909-0362-4B7A-A14A-E3F344844633}" type="datetimeFigureOut">
              <a:rPr lang="en-US" smtClean="0"/>
              <a:pPr/>
              <a:t>5/29/2012</a:t>
            </a:fld>
            <a:endParaRPr lang="en-US"/>
          </a:p>
        </p:txBody>
      </p:sp>
      <p:sp>
        <p:nvSpPr>
          <p:cNvPr id="4" name="Slide Image Placeholder 3"/>
          <p:cNvSpPr>
            <a:spLocks noGrp="1" noRot="1" noChangeAspect="1"/>
          </p:cNvSpPr>
          <p:nvPr>
            <p:ph type="sldImg" idx="2"/>
          </p:nvPr>
        </p:nvSpPr>
        <p:spPr>
          <a:xfrm>
            <a:off x="1162050" y="679450"/>
            <a:ext cx="4533900" cy="34004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07205"/>
            <a:ext cx="5486400" cy="408051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12836"/>
            <a:ext cx="2971800" cy="4533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12836"/>
            <a:ext cx="2971800" cy="453390"/>
          </a:xfrm>
          <a:prstGeom prst="rect">
            <a:avLst/>
          </a:prstGeom>
        </p:spPr>
        <p:txBody>
          <a:bodyPr vert="horz" lIns="91440" tIns="45720" rIns="91440" bIns="45720" rtlCol="0" anchor="b"/>
          <a:lstStyle>
            <a:lvl1pPr algn="r">
              <a:defRPr sz="1200"/>
            </a:lvl1pPr>
          </a:lstStyle>
          <a:p>
            <a:fld id="{F99BFA7C-0ECB-4AA3-A4E7-5C93E29382C4}" type="slidenum">
              <a:rPr lang="en-US" smtClean="0"/>
              <a:pPr/>
              <a:t>‹#›</a:t>
            </a:fld>
            <a:endParaRPr lang="en-US"/>
          </a:p>
        </p:txBody>
      </p:sp>
    </p:spTree>
    <p:extLst>
      <p:ext uri="{BB962C8B-B14F-4D97-AF65-F5344CB8AC3E}">
        <p14:creationId xmlns:p14="http://schemas.microsoft.com/office/powerpoint/2010/main" val="2559315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99BFA7C-0ECB-4AA3-A4E7-5C93E29382C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9BFA7C-0ECB-4AA3-A4E7-5C93E29382C4}"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Has anyone here every heard of Jamie Oliver?  He’s most know for</a:t>
            </a:r>
            <a:r>
              <a:rPr lang="en-US" baseline="0" dirty="0" smtClean="0"/>
              <a:t> his campaign called “Food Revolution”, which is geared towards getting processed foods out of schools and brining in healthier options.  We are going to talk a little more about alternative techniques, like </a:t>
            </a:r>
            <a:r>
              <a:rPr lang="en-US" baseline="0" dirty="0" err="1" smtClean="0"/>
              <a:t>speicial</a:t>
            </a:r>
            <a:r>
              <a:rPr lang="en-US" baseline="0" dirty="0" smtClean="0"/>
              <a:t> diets, for treatment of ADHD in just a little bit.  But first I’d like you take a few minutes for a group activity.</a:t>
            </a:r>
            <a:endParaRPr lang="en-US" dirty="0"/>
          </a:p>
        </p:txBody>
      </p:sp>
      <p:sp>
        <p:nvSpPr>
          <p:cNvPr id="4" name="Slide Number Placeholder 3"/>
          <p:cNvSpPr>
            <a:spLocks noGrp="1"/>
          </p:cNvSpPr>
          <p:nvPr>
            <p:ph type="sldNum" sz="quarter" idx="10"/>
          </p:nvPr>
        </p:nvSpPr>
        <p:spPr/>
        <p:txBody>
          <a:bodyPr/>
          <a:lstStyle/>
          <a:p>
            <a:fld id="{F99BFA7C-0ECB-4AA3-A4E7-5C93E29382C4}"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take more time to build in the bloodstream. </a:t>
            </a:r>
            <a:endParaRPr lang="en-US" dirty="0"/>
          </a:p>
        </p:txBody>
      </p:sp>
      <p:sp>
        <p:nvSpPr>
          <p:cNvPr id="4" name="Slide Number Placeholder 3"/>
          <p:cNvSpPr>
            <a:spLocks noGrp="1"/>
          </p:cNvSpPr>
          <p:nvPr>
            <p:ph type="sldNum" sz="quarter" idx="10"/>
          </p:nvPr>
        </p:nvSpPr>
        <p:spPr/>
        <p:txBody>
          <a:bodyPr/>
          <a:lstStyle/>
          <a:p>
            <a:fld id="{F99BFA7C-0ECB-4AA3-A4E7-5C93E29382C4}" type="slidenum">
              <a:rPr lang="en-US" smtClean="0"/>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Building confidence in your child</a:t>
            </a:r>
            <a:r>
              <a:rPr lang="en-US" baseline="0" dirty="0" smtClean="0"/>
              <a:t> is key to the management of ADD and ADHD.  Although it is a major challenge, diagnosis should not always be considered a “problem” or looked at negatively.  </a:t>
            </a:r>
            <a:r>
              <a:rPr lang="en-US" baseline="0" dirty="0" err="1" smtClean="0"/>
              <a:t>Teachning</a:t>
            </a:r>
            <a:r>
              <a:rPr lang="en-US" baseline="0" dirty="0" smtClean="0"/>
              <a:t> children to have confidence in themselves is key to ADD/ADHD management and can be approached in many different ways, including the incorporation of stress reduction techniques, relaxation, and exercise.</a:t>
            </a:r>
            <a:endParaRPr lang="en-US" dirty="0"/>
          </a:p>
        </p:txBody>
      </p:sp>
      <p:sp>
        <p:nvSpPr>
          <p:cNvPr id="4" name="Slide Number Placeholder 3"/>
          <p:cNvSpPr>
            <a:spLocks noGrp="1"/>
          </p:cNvSpPr>
          <p:nvPr>
            <p:ph type="sldNum" sz="quarter" idx="10"/>
          </p:nvPr>
        </p:nvSpPr>
        <p:spPr/>
        <p:txBody>
          <a:bodyPr/>
          <a:lstStyle/>
          <a:p>
            <a:fld id="{F99BFA7C-0ECB-4AA3-A4E7-5C93E29382C4}"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4ECF6B-95E0-4747-A9D0-2F6F21902EB0}" type="datetimeFigureOut">
              <a:rPr lang="en-US" smtClean="0"/>
              <a:pPr/>
              <a:t>5/29/2012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2CDB-C63F-4746-998C-19897CAFC5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4ECF6B-95E0-4747-A9D0-2F6F21902EB0}" type="datetimeFigureOut">
              <a:rPr lang="en-US" smtClean="0"/>
              <a:pPr/>
              <a:t>5/29/2012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2CDB-C63F-4746-998C-19897CAFC5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4ECF6B-95E0-4747-A9D0-2F6F21902EB0}" type="datetimeFigureOut">
              <a:rPr lang="en-US" smtClean="0"/>
              <a:pPr/>
              <a:t>5/29/2012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2CDB-C63F-4746-998C-19897CAFC5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4ECF6B-95E0-4747-A9D0-2F6F21902EB0}" type="datetimeFigureOut">
              <a:rPr lang="en-US" smtClean="0"/>
              <a:pPr/>
              <a:t>5/29/2012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2CDB-C63F-4746-998C-19897CAFC5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4ECF6B-95E0-4747-A9D0-2F6F21902EB0}" type="datetimeFigureOut">
              <a:rPr lang="en-US" smtClean="0"/>
              <a:pPr/>
              <a:t>5/29/2012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2CDB-C63F-4746-998C-19897CAFC5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4ECF6B-95E0-4747-A9D0-2F6F21902EB0}" type="datetimeFigureOut">
              <a:rPr lang="en-US" smtClean="0"/>
              <a:pPr/>
              <a:t>5/29/2012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12CDB-C63F-4746-998C-19897CAFC5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4ECF6B-95E0-4747-A9D0-2F6F21902EB0}" type="datetimeFigureOut">
              <a:rPr lang="en-US" smtClean="0"/>
              <a:pPr/>
              <a:t>5/29/2012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312CDB-C63F-4746-998C-19897CAFC5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4ECF6B-95E0-4747-A9D0-2F6F21902EB0}" type="datetimeFigureOut">
              <a:rPr lang="en-US" smtClean="0"/>
              <a:pPr/>
              <a:t>5/29/2012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312CDB-C63F-4746-998C-19897CAFC5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4ECF6B-95E0-4747-A9D0-2F6F21902EB0}" type="datetimeFigureOut">
              <a:rPr lang="en-US" smtClean="0"/>
              <a:pPr/>
              <a:t>5/29/2012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312CDB-C63F-4746-998C-19897CAFC5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4ECF6B-95E0-4747-A9D0-2F6F21902EB0}" type="datetimeFigureOut">
              <a:rPr lang="en-US" smtClean="0"/>
              <a:pPr/>
              <a:t>5/29/2012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12CDB-C63F-4746-998C-19897CAFC5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4ECF6B-95E0-4747-A9D0-2F6F21902EB0}" type="datetimeFigureOut">
              <a:rPr lang="en-US" smtClean="0"/>
              <a:pPr/>
              <a:t>5/29/2012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12CDB-C63F-4746-998C-19897CAFC5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ECF6B-95E0-4747-A9D0-2F6F21902EB0}" type="datetimeFigureOut">
              <a:rPr lang="en-US" smtClean="0"/>
              <a:pPr/>
              <a:t>5/29/2012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12CDB-C63F-4746-998C-19897CAFC5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chadd.net/" TargetMode="External"/><Relationship Id="rId2" Type="http://schemas.openxmlformats.org/officeDocument/2006/relationships/hyperlink" Target="http://www.maginationpress.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lstStyle/>
          <a:p>
            <a:r>
              <a:rPr lang="en-US" dirty="0" smtClean="0">
                <a:latin typeface="Berlin Sans FB" pitchFamily="34" charset="0"/>
              </a:rPr>
              <a:t>Tools, Techniques and Options for ADD/ADHD</a:t>
            </a:r>
            <a:endParaRPr lang="en-US" dirty="0">
              <a:latin typeface="Berlin Sans FB" pitchFamily="34" charset="0"/>
            </a:endParaRPr>
          </a:p>
        </p:txBody>
      </p:sp>
      <p:pic>
        <p:nvPicPr>
          <p:cNvPr id="1026" name="Picture 2" descr="CartoonKids"/>
          <p:cNvPicPr>
            <a:picLocks noChangeAspect="1" noChangeArrowheads="1"/>
          </p:cNvPicPr>
          <p:nvPr/>
        </p:nvPicPr>
        <p:blipFill>
          <a:blip r:embed="rId3" cstate="print"/>
          <a:srcRect/>
          <a:stretch>
            <a:fillRect/>
          </a:stretch>
        </p:blipFill>
        <p:spPr bwMode="auto">
          <a:xfrm>
            <a:off x="0" y="2389909"/>
            <a:ext cx="9144000" cy="4468091"/>
          </a:xfrm>
          <a:prstGeom prst="rect">
            <a:avLst/>
          </a:prstGeom>
          <a:noFill/>
          <a:ln w="9525">
            <a:noFill/>
            <a:miter lim="800000"/>
            <a:headEnd/>
            <a:tailEnd/>
          </a:ln>
        </p:spPr>
      </p:pic>
      <p:sp>
        <p:nvSpPr>
          <p:cNvPr id="3" name="Subtitle 2"/>
          <p:cNvSpPr>
            <a:spLocks noGrp="1"/>
          </p:cNvSpPr>
          <p:nvPr>
            <p:ph type="subTitle" idx="1"/>
          </p:nvPr>
        </p:nvSpPr>
        <p:spPr>
          <a:xfrm>
            <a:off x="914400" y="2590800"/>
            <a:ext cx="6400800" cy="1371600"/>
          </a:xfrm>
        </p:spPr>
        <p:txBody>
          <a:bodyPr>
            <a:normAutofit/>
          </a:bodyPr>
          <a:lstStyle/>
          <a:p>
            <a:r>
              <a:rPr lang="en-US" dirty="0">
                <a:solidFill>
                  <a:schemeClr val="tx1"/>
                </a:solidFill>
                <a:latin typeface="Berlin Sans FB" pitchFamily="34" charset="0"/>
              </a:rPr>
              <a:t>Sponsored by: The Santee Cares Grant </a:t>
            </a:r>
            <a:r>
              <a:rPr lang="en-US" dirty="0" smtClean="0">
                <a:solidFill>
                  <a:schemeClr val="tx1"/>
                </a:solidFill>
                <a:latin typeface="Berlin Sans FB" pitchFamily="34" charset="0"/>
              </a:rPr>
              <a:t>Program</a:t>
            </a:r>
            <a:endParaRPr lang="en-US" dirty="0">
              <a:solidFill>
                <a:schemeClr val="tx1"/>
              </a:solidFill>
              <a:latin typeface="Berlin Sans FB"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5"/>
          </a:solidFill>
        </p:spPr>
        <p:txBody>
          <a:bodyPr>
            <a:normAutofit/>
          </a:bodyPr>
          <a:lstStyle/>
          <a:p>
            <a:r>
              <a:rPr lang="en-US" dirty="0" smtClean="0">
                <a:solidFill>
                  <a:schemeClr val="bg1"/>
                </a:solidFill>
                <a:latin typeface="Berlin Sans FB" pitchFamily="34" charset="0"/>
              </a:rPr>
              <a:t>Jamie Oliver</a:t>
            </a:r>
            <a:endParaRPr lang="en-US" dirty="0">
              <a:solidFill>
                <a:schemeClr val="bg1"/>
              </a:solidFill>
              <a:latin typeface="Berlin Sans FB" pitchFamily="34" charset="0"/>
            </a:endParaRPr>
          </a:p>
        </p:txBody>
      </p:sp>
      <p:pic>
        <p:nvPicPr>
          <p:cNvPr id="13" name="Content Placeholder 12" descr="jamie-oliver.jpg"/>
          <p:cNvPicPr>
            <a:picLocks noGrp="1" noChangeAspect="1"/>
          </p:cNvPicPr>
          <p:nvPr>
            <p:ph sz="half" idx="1"/>
          </p:nvPr>
        </p:nvPicPr>
        <p:blipFill>
          <a:blip r:embed="rId3" cstate="print"/>
          <a:stretch>
            <a:fillRect/>
          </a:stretch>
        </p:blipFill>
        <p:spPr>
          <a:xfrm>
            <a:off x="1752600" y="3276599"/>
            <a:ext cx="4800600" cy="3192399"/>
          </a:xfrm>
        </p:spPr>
      </p:pic>
      <p:sp>
        <p:nvSpPr>
          <p:cNvPr id="6" name="Text Placeholder 5"/>
          <p:cNvSpPr>
            <a:spLocks noGrp="1"/>
          </p:cNvSpPr>
          <p:nvPr>
            <p:ph sz="half" idx="2"/>
          </p:nvPr>
        </p:nvSpPr>
        <p:spPr>
          <a:xfrm>
            <a:off x="457200" y="1828800"/>
            <a:ext cx="8229600" cy="4800600"/>
          </a:xfrm>
          <a:ln>
            <a:solidFill>
              <a:schemeClr val="tx1"/>
            </a:solidFill>
          </a:ln>
        </p:spPr>
        <p:txBody>
          <a:bodyPr>
            <a:normAutofit/>
          </a:bodyPr>
          <a:lstStyle/>
          <a:p>
            <a:r>
              <a:rPr lang="en-US" sz="2000" dirty="0" smtClean="0"/>
              <a:t>The star chef had ADHD as a child, but he told the Celebrities with Diseases website that healthy eating helps him manage it. Today, he's a huge proponent for healthier school lunches and eliminating junk food from kids' diets as a way to cope with attention disorders.</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US" dirty="0" smtClean="0">
                <a:solidFill>
                  <a:schemeClr val="bg1"/>
                </a:solidFill>
                <a:latin typeface="Berlin Sans FB" pitchFamily="34" charset="0"/>
              </a:rPr>
              <a:t>Group Activity</a:t>
            </a:r>
            <a:endParaRPr lang="en-US" dirty="0">
              <a:solidFill>
                <a:schemeClr val="bg1"/>
              </a:solidFill>
              <a:latin typeface="Berlin Sans FB" pitchFamily="34" charset="0"/>
            </a:endParaRPr>
          </a:p>
        </p:txBody>
      </p:sp>
      <p:sp>
        <p:nvSpPr>
          <p:cNvPr id="5" name="Content Placeholder 4"/>
          <p:cNvSpPr>
            <a:spLocks noGrp="1"/>
          </p:cNvSpPr>
          <p:nvPr>
            <p:ph idx="1"/>
          </p:nvPr>
        </p:nvSpPr>
        <p:spPr/>
        <p:txBody>
          <a:bodyPr/>
          <a:lstStyle/>
          <a:p>
            <a:pPr>
              <a:buNone/>
            </a:pPr>
            <a:r>
              <a:rPr lang="en-US" dirty="0" smtClean="0">
                <a:latin typeface="Berlin Sans FB" pitchFamily="34" charset="0"/>
              </a:rPr>
              <a:t>Jamie Oliver used his talents to become an extremely rich and successful chef and TV personality, even with ADHD.</a:t>
            </a:r>
          </a:p>
          <a:p>
            <a:pPr lvl="1"/>
            <a:r>
              <a:rPr lang="en-US" dirty="0" smtClean="0">
                <a:latin typeface="Berlin Sans FB" pitchFamily="34" charset="0"/>
              </a:rPr>
              <a:t>What positive attributes does your child have that you think will help them be successful one day?</a:t>
            </a:r>
          </a:p>
          <a:p>
            <a:pPr lvl="1"/>
            <a:r>
              <a:rPr lang="en-US" dirty="0" smtClean="0">
                <a:latin typeface="Berlin Sans FB" pitchFamily="34" charset="0"/>
              </a:rPr>
              <a:t>How could you, as a parent, help highlight and strengthen those characteristics?</a:t>
            </a:r>
            <a:endParaRPr lang="en-US" dirty="0">
              <a:latin typeface="Berlin Sans FB"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r>
              <a:rPr lang="en-US" dirty="0" smtClean="0">
                <a:solidFill>
                  <a:schemeClr val="bg1"/>
                </a:solidFill>
                <a:latin typeface="Berlin Sans FB" pitchFamily="34" charset="0"/>
              </a:rPr>
              <a:t>Positive Traits and Characteristics</a:t>
            </a:r>
            <a:endParaRPr lang="en-US" dirty="0">
              <a:solidFill>
                <a:schemeClr val="bg1"/>
              </a:solidFill>
              <a:latin typeface="Berlin Sans FB" pitchFamily="34" charset="0"/>
            </a:endParaRPr>
          </a:p>
        </p:txBody>
      </p:sp>
      <p:sp>
        <p:nvSpPr>
          <p:cNvPr id="5" name="Content Placeholder 4"/>
          <p:cNvSpPr>
            <a:spLocks noGrp="1"/>
          </p:cNvSpPr>
          <p:nvPr>
            <p:ph idx="1"/>
          </p:nvPr>
        </p:nvSpPr>
        <p:spPr>
          <a:xfrm>
            <a:off x="457200" y="1600200"/>
            <a:ext cx="3733800" cy="4525963"/>
          </a:xfrm>
        </p:spPr>
        <p:txBody>
          <a:bodyPr numCol="1"/>
          <a:lstStyle/>
          <a:p>
            <a:r>
              <a:rPr lang="en-US" dirty="0" smtClean="0">
                <a:latin typeface="Berlin Sans FB" pitchFamily="34" charset="0"/>
              </a:rPr>
              <a:t>Highly energetic</a:t>
            </a:r>
          </a:p>
          <a:p>
            <a:r>
              <a:rPr lang="en-US" dirty="0" smtClean="0">
                <a:latin typeface="Berlin Sans FB" pitchFamily="34" charset="0"/>
              </a:rPr>
              <a:t>Creative/Inventive</a:t>
            </a:r>
          </a:p>
          <a:p>
            <a:r>
              <a:rPr lang="en-US" dirty="0" smtClean="0">
                <a:latin typeface="Berlin Sans FB" pitchFamily="34" charset="0"/>
              </a:rPr>
              <a:t>Artistic</a:t>
            </a:r>
          </a:p>
          <a:p>
            <a:r>
              <a:rPr lang="en-US" dirty="0" smtClean="0">
                <a:latin typeface="Berlin Sans FB" pitchFamily="34" charset="0"/>
              </a:rPr>
              <a:t>Imaginative</a:t>
            </a:r>
          </a:p>
          <a:p>
            <a:r>
              <a:rPr lang="en-US" dirty="0" smtClean="0">
                <a:latin typeface="Berlin Sans FB" pitchFamily="34" charset="0"/>
              </a:rPr>
              <a:t>Empathic</a:t>
            </a:r>
          </a:p>
          <a:p>
            <a:r>
              <a:rPr lang="en-US" dirty="0" smtClean="0">
                <a:latin typeface="Berlin Sans FB" pitchFamily="34" charset="0"/>
              </a:rPr>
              <a:t>Resourceful</a:t>
            </a:r>
          </a:p>
          <a:p>
            <a:r>
              <a:rPr lang="en-US" dirty="0" smtClean="0">
                <a:latin typeface="Berlin Sans FB" pitchFamily="34" charset="0"/>
              </a:rPr>
              <a:t>Not boring </a:t>
            </a:r>
            <a:r>
              <a:rPr lang="en-US" dirty="0" smtClean="0">
                <a:latin typeface="Berlin Sans FB" pitchFamily="34" charset="0"/>
                <a:sym typeface="Wingdings" pitchFamily="2" charset="2"/>
              </a:rPr>
              <a:t></a:t>
            </a:r>
            <a:endParaRPr lang="en-US" dirty="0" smtClean="0">
              <a:latin typeface="Berlin Sans FB" pitchFamily="34" charset="0"/>
            </a:endParaRPr>
          </a:p>
          <a:p>
            <a:endParaRPr lang="en-US" dirty="0">
              <a:latin typeface="Berlin Sans FB" pitchFamily="34" charset="0"/>
            </a:endParaRPr>
          </a:p>
        </p:txBody>
      </p:sp>
      <p:sp>
        <p:nvSpPr>
          <p:cNvPr id="4" name="Content Placeholder 4"/>
          <p:cNvSpPr txBox="1">
            <a:spLocks/>
          </p:cNvSpPr>
          <p:nvPr/>
        </p:nvSpPr>
        <p:spPr>
          <a:xfrm>
            <a:off x="4572000" y="1676400"/>
            <a:ext cx="3733800" cy="4525963"/>
          </a:xfrm>
          <a:prstGeom prst="rect">
            <a:avLst/>
          </a:prstGeom>
        </p:spPr>
        <p:txBody>
          <a:bodyPr vert="horz" lIns="91440" tIns="45720" rIns="91440" bIns="45720" numCol="1"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Berlin Sans FB" pitchFamily="34" charset="0"/>
                <a:ea typeface="+mn-ea"/>
                <a:cs typeface="+mn-cs"/>
              </a:rPr>
              <a:t>Negotiators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latin typeface="Berlin Sans FB" pitchFamily="34" charset="0"/>
              </a:rPr>
              <a:t>Intelligent/Bright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Berlin Sans FB" pitchFamily="34" charset="0"/>
                <a:ea typeface="+mn-ea"/>
                <a:cs typeface="+mn-cs"/>
              </a:rPr>
              <a:t>Charismatic</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latin typeface="Berlin Sans FB" pitchFamily="34" charset="0"/>
              </a:rPr>
              <a:t>Full of spunk</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Berlin Sans FB" pitchFamily="34" charset="0"/>
                <a:ea typeface="+mn-ea"/>
                <a:cs typeface="+mn-cs"/>
              </a:rPr>
              <a:t>Passionate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latin typeface="Berlin Sans FB" pitchFamily="34" charset="0"/>
              </a:rPr>
              <a:t>Outgoing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latin typeface="Berlin Sans FB" pitchFamily="34" charset="0"/>
              </a:rPr>
              <a:t>Ready for action</a:t>
            </a:r>
            <a:endParaRPr kumimoji="0" lang="en-US" sz="3200" b="0" i="0" u="none" strike="noStrike" kern="1200" cap="none" spc="0" normalizeH="0" baseline="0" noProof="0" dirty="0" smtClean="0">
              <a:ln>
                <a:noFill/>
              </a:ln>
              <a:solidFill>
                <a:schemeClr val="tx1"/>
              </a:solidFill>
              <a:effectLst/>
              <a:uLnTx/>
              <a:uFillTx/>
              <a:latin typeface="Berlin Sans FB" pitchFamily="34"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Berlin Sans FB" pitchFamily="34"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accent6"/>
          </a:solidFill>
        </p:spPr>
        <p:txBody>
          <a:bodyPr/>
          <a:lstStyle/>
          <a:p>
            <a:r>
              <a:rPr lang="en-US" dirty="0" smtClean="0">
                <a:solidFill>
                  <a:schemeClr val="bg1"/>
                </a:solidFill>
                <a:latin typeface="Berlin Sans FB" pitchFamily="34" charset="0"/>
              </a:rPr>
              <a:t>Treatment Options</a:t>
            </a:r>
            <a:endParaRPr lang="en-US" dirty="0">
              <a:solidFill>
                <a:schemeClr val="bg1"/>
              </a:solidFill>
              <a:latin typeface="Berlin Sans FB" pitchFamily="34" charset="0"/>
            </a:endParaRPr>
          </a:p>
        </p:txBody>
      </p:sp>
      <p:sp>
        <p:nvSpPr>
          <p:cNvPr id="6" name="Content Placeholder 5"/>
          <p:cNvSpPr>
            <a:spLocks noGrp="1"/>
          </p:cNvSpPr>
          <p:nvPr>
            <p:ph idx="1"/>
          </p:nvPr>
        </p:nvSpPr>
        <p:spPr/>
        <p:txBody>
          <a:bodyPr>
            <a:normAutofit/>
          </a:bodyPr>
          <a:lstStyle/>
          <a:p>
            <a:r>
              <a:rPr lang="en-US" dirty="0" smtClean="0">
                <a:latin typeface="Berlin Sans FB" pitchFamily="34" charset="0"/>
              </a:rPr>
              <a:t>Medication</a:t>
            </a:r>
          </a:p>
          <a:p>
            <a:r>
              <a:rPr lang="en-US" dirty="0" smtClean="0">
                <a:latin typeface="Berlin Sans FB" pitchFamily="34" charset="0"/>
              </a:rPr>
              <a:t>Psycho-Social (Therapy)</a:t>
            </a:r>
          </a:p>
          <a:p>
            <a:r>
              <a:rPr lang="en-US" dirty="0" smtClean="0">
                <a:latin typeface="Berlin Sans FB" pitchFamily="34" charset="0"/>
              </a:rPr>
              <a:t>Alternative Treatments</a:t>
            </a:r>
          </a:p>
        </p:txBody>
      </p:sp>
      <p:pic>
        <p:nvPicPr>
          <p:cNvPr id="7" name="Picture 6" descr="pillsblogview.jpg"/>
          <p:cNvPicPr>
            <a:picLocks noChangeAspect="1"/>
          </p:cNvPicPr>
          <p:nvPr/>
        </p:nvPicPr>
        <p:blipFill>
          <a:blip r:embed="rId2" cstate="print"/>
          <a:stretch>
            <a:fillRect/>
          </a:stretch>
        </p:blipFill>
        <p:spPr>
          <a:xfrm>
            <a:off x="533400" y="3810000"/>
            <a:ext cx="2997200" cy="2397760"/>
          </a:xfrm>
          <a:prstGeom prst="rect">
            <a:avLst/>
          </a:prstGeom>
        </p:spPr>
      </p:pic>
      <p:pic>
        <p:nvPicPr>
          <p:cNvPr id="8" name="Picture 7" descr="child-counseling-Kennewick-WA2.jpg"/>
          <p:cNvPicPr>
            <a:picLocks noChangeAspect="1"/>
          </p:cNvPicPr>
          <p:nvPr/>
        </p:nvPicPr>
        <p:blipFill>
          <a:blip r:embed="rId3" cstate="print"/>
          <a:stretch>
            <a:fillRect/>
          </a:stretch>
        </p:blipFill>
        <p:spPr>
          <a:xfrm>
            <a:off x="3886200" y="3810000"/>
            <a:ext cx="3967629" cy="2890701"/>
          </a:xfrm>
          <a:prstGeom prst="rect">
            <a:avLst/>
          </a:prstGeom>
        </p:spPr>
      </p:pic>
      <p:pic>
        <p:nvPicPr>
          <p:cNvPr id="9" name="Picture 8" descr="imagesCASKWERI.jpg"/>
          <p:cNvPicPr>
            <a:picLocks noChangeAspect="1"/>
          </p:cNvPicPr>
          <p:nvPr/>
        </p:nvPicPr>
        <p:blipFill>
          <a:blip r:embed="rId4" cstate="print"/>
          <a:stretch>
            <a:fillRect/>
          </a:stretch>
        </p:blipFill>
        <p:spPr>
          <a:xfrm>
            <a:off x="6096000" y="1600200"/>
            <a:ext cx="2438400" cy="2427563"/>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tx2"/>
          </a:solidFill>
        </p:spPr>
        <p:txBody>
          <a:bodyPr/>
          <a:lstStyle/>
          <a:p>
            <a:r>
              <a:rPr lang="en-US" dirty="0" smtClean="0">
                <a:solidFill>
                  <a:schemeClr val="bg1"/>
                </a:solidFill>
                <a:latin typeface="Berlin Sans FB" pitchFamily="34" charset="0"/>
              </a:rPr>
              <a:t>Medication</a:t>
            </a:r>
            <a:endParaRPr lang="en-US" dirty="0">
              <a:solidFill>
                <a:schemeClr val="bg1"/>
              </a:solidFill>
              <a:latin typeface="Berlin Sans FB" pitchFamily="34" charset="0"/>
            </a:endParaRPr>
          </a:p>
        </p:txBody>
      </p:sp>
      <p:sp>
        <p:nvSpPr>
          <p:cNvPr id="5" name="Text Placeholder 4"/>
          <p:cNvSpPr>
            <a:spLocks noGrp="1"/>
          </p:cNvSpPr>
          <p:nvPr>
            <p:ph type="body" idx="1"/>
          </p:nvPr>
        </p:nvSpPr>
        <p:spPr/>
        <p:txBody>
          <a:bodyPr/>
          <a:lstStyle/>
          <a:p>
            <a:r>
              <a:rPr lang="en-US" u="sng" dirty="0" smtClean="0"/>
              <a:t>Stimulant Medications</a:t>
            </a:r>
            <a:r>
              <a:rPr lang="en-US" dirty="0" smtClean="0"/>
              <a:t>	</a:t>
            </a:r>
            <a:endParaRPr lang="en-US" dirty="0"/>
          </a:p>
        </p:txBody>
      </p:sp>
      <p:sp>
        <p:nvSpPr>
          <p:cNvPr id="6" name="Content Placeholder 5"/>
          <p:cNvSpPr>
            <a:spLocks noGrp="1"/>
          </p:cNvSpPr>
          <p:nvPr>
            <p:ph sz="half" idx="2"/>
          </p:nvPr>
        </p:nvSpPr>
        <p:spPr/>
        <p:txBody>
          <a:bodyPr/>
          <a:lstStyle/>
          <a:p>
            <a:r>
              <a:rPr lang="en-US" dirty="0" smtClean="0"/>
              <a:t>Most common, advised first choice.</a:t>
            </a:r>
          </a:p>
          <a:p>
            <a:r>
              <a:rPr lang="en-US" dirty="0" smtClean="0"/>
              <a:t>Increased production of </a:t>
            </a:r>
            <a:r>
              <a:rPr lang="en-US" dirty="0" err="1" smtClean="0"/>
              <a:t>neuro</a:t>
            </a:r>
            <a:r>
              <a:rPr lang="en-US" dirty="0" smtClean="0"/>
              <a:t>-transmitters in the brain to more normalized level.</a:t>
            </a:r>
          </a:p>
          <a:p>
            <a:r>
              <a:rPr lang="en-US" dirty="0" smtClean="0"/>
              <a:t>Proven beneficial: 80-90%</a:t>
            </a:r>
            <a:endParaRPr lang="en-US" dirty="0"/>
          </a:p>
          <a:p>
            <a:r>
              <a:rPr lang="en-US" dirty="0" smtClean="0"/>
              <a:t>Finding the right medication and dose.</a:t>
            </a:r>
          </a:p>
        </p:txBody>
      </p:sp>
      <p:sp>
        <p:nvSpPr>
          <p:cNvPr id="7" name="Text Placeholder 6"/>
          <p:cNvSpPr>
            <a:spLocks noGrp="1"/>
          </p:cNvSpPr>
          <p:nvPr>
            <p:ph type="body" sz="quarter" idx="3"/>
          </p:nvPr>
        </p:nvSpPr>
        <p:spPr/>
        <p:txBody>
          <a:bodyPr/>
          <a:lstStyle/>
          <a:p>
            <a:pPr algn="ctr"/>
            <a:r>
              <a:rPr lang="en-US" u="sng" dirty="0" smtClean="0"/>
              <a:t>Medications</a:t>
            </a:r>
            <a:endParaRPr lang="en-US" u="sng" dirty="0"/>
          </a:p>
        </p:txBody>
      </p:sp>
      <p:sp>
        <p:nvSpPr>
          <p:cNvPr id="8" name="Content Placeholder 7"/>
          <p:cNvSpPr>
            <a:spLocks noGrp="1"/>
          </p:cNvSpPr>
          <p:nvPr>
            <p:ph sz="quarter" idx="4"/>
          </p:nvPr>
        </p:nvSpPr>
        <p:spPr/>
        <p:txBody>
          <a:bodyPr>
            <a:normAutofit/>
          </a:bodyPr>
          <a:lstStyle/>
          <a:p>
            <a:pPr algn="ctr"/>
            <a:r>
              <a:rPr lang="en-US" dirty="0" smtClean="0"/>
              <a:t>Ritalin</a:t>
            </a:r>
          </a:p>
          <a:p>
            <a:pPr algn="ctr"/>
            <a:r>
              <a:rPr lang="en-US" dirty="0" smtClean="0"/>
              <a:t>Dexedrine</a:t>
            </a:r>
          </a:p>
          <a:p>
            <a:pPr algn="ctr"/>
            <a:r>
              <a:rPr lang="en-US" dirty="0" err="1" smtClean="0"/>
              <a:t>Adderall</a:t>
            </a:r>
            <a:endParaRPr lang="en-US" dirty="0" smtClean="0"/>
          </a:p>
          <a:p>
            <a:pPr algn="ctr"/>
            <a:r>
              <a:rPr lang="en-US" dirty="0" err="1" smtClean="0"/>
              <a:t>Dextrostat</a:t>
            </a:r>
            <a:endParaRPr lang="en-US" dirty="0" smtClean="0"/>
          </a:p>
          <a:p>
            <a:pPr algn="ctr"/>
            <a:r>
              <a:rPr lang="en-US" dirty="0" err="1" smtClean="0"/>
              <a:t>Concerta</a:t>
            </a:r>
            <a:endParaRPr lang="en-US" dirty="0" smtClean="0"/>
          </a:p>
          <a:p>
            <a:pPr algn="ctr"/>
            <a:r>
              <a:rPr lang="en-US" dirty="0" err="1" smtClean="0"/>
              <a:t>Methylin</a:t>
            </a:r>
            <a:endParaRPr lang="en-US" dirty="0" smtClean="0"/>
          </a:p>
          <a:p>
            <a:pPr algn="ctr"/>
            <a:r>
              <a:rPr lang="en-US" dirty="0" err="1" smtClean="0"/>
              <a:t>Metadate</a:t>
            </a:r>
            <a:endParaRPr lang="en-US" dirty="0" smtClean="0"/>
          </a:p>
          <a:p>
            <a:pPr algn="ctr"/>
            <a:r>
              <a:rPr lang="en-US" dirty="0" err="1" smtClean="0"/>
              <a:t>Focalin</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tx2"/>
          </a:solidFill>
        </p:spPr>
        <p:txBody>
          <a:bodyPr/>
          <a:lstStyle/>
          <a:p>
            <a:r>
              <a:rPr lang="en-US" dirty="0" smtClean="0">
                <a:solidFill>
                  <a:schemeClr val="bg1"/>
                </a:solidFill>
                <a:latin typeface="Berlin Sans FB" pitchFamily="34" charset="0"/>
              </a:rPr>
              <a:t>Medication</a:t>
            </a:r>
            <a:endParaRPr lang="en-US" dirty="0">
              <a:solidFill>
                <a:schemeClr val="bg1"/>
              </a:solidFill>
              <a:latin typeface="Berlin Sans FB" pitchFamily="34" charset="0"/>
            </a:endParaRPr>
          </a:p>
        </p:txBody>
      </p:sp>
      <p:sp>
        <p:nvSpPr>
          <p:cNvPr id="7" name="Text Placeholder 6"/>
          <p:cNvSpPr>
            <a:spLocks noGrp="1"/>
          </p:cNvSpPr>
          <p:nvPr>
            <p:ph type="body" sz="quarter" idx="3"/>
          </p:nvPr>
        </p:nvSpPr>
        <p:spPr/>
        <p:txBody>
          <a:bodyPr/>
          <a:lstStyle/>
          <a:p>
            <a:r>
              <a:rPr lang="en-US" u="sng" dirty="0" smtClean="0"/>
              <a:t>Medications</a:t>
            </a:r>
          </a:p>
        </p:txBody>
      </p:sp>
      <p:sp>
        <p:nvSpPr>
          <p:cNvPr id="8" name="Content Placeholder 7"/>
          <p:cNvSpPr>
            <a:spLocks noGrp="1"/>
          </p:cNvSpPr>
          <p:nvPr>
            <p:ph sz="quarter" idx="4"/>
          </p:nvPr>
        </p:nvSpPr>
        <p:spPr/>
        <p:txBody>
          <a:bodyPr>
            <a:normAutofit/>
          </a:bodyPr>
          <a:lstStyle/>
          <a:p>
            <a:r>
              <a:rPr lang="en-US" dirty="0" err="1" smtClean="0"/>
              <a:t>Imipramine</a:t>
            </a:r>
            <a:endParaRPr lang="en-US" dirty="0" smtClean="0"/>
          </a:p>
          <a:p>
            <a:r>
              <a:rPr lang="en-US" dirty="0" err="1" smtClean="0"/>
              <a:t>Desiprimine</a:t>
            </a:r>
            <a:endParaRPr lang="en-US" dirty="0" smtClean="0"/>
          </a:p>
          <a:p>
            <a:r>
              <a:rPr lang="en-US" dirty="0" err="1" smtClean="0"/>
              <a:t>Amytriptyline</a:t>
            </a:r>
            <a:endParaRPr lang="en-US" dirty="0" smtClean="0"/>
          </a:p>
          <a:p>
            <a:r>
              <a:rPr lang="en-US" dirty="0" err="1" smtClean="0"/>
              <a:t>Nortiptyline</a:t>
            </a:r>
            <a:endParaRPr lang="en-US" dirty="0" smtClean="0"/>
          </a:p>
        </p:txBody>
      </p:sp>
      <p:sp>
        <p:nvSpPr>
          <p:cNvPr id="11" name="Text Placeholder 6"/>
          <p:cNvSpPr>
            <a:spLocks noGrp="1"/>
          </p:cNvSpPr>
          <p:nvPr>
            <p:ph type="body" idx="1"/>
          </p:nvPr>
        </p:nvSpPr>
        <p:spPr/>
        <p:txBody>
          <a:bodyPr/>
          <a:lstStyle/>
          <a:p>
            <a:r>
              <a:rPr lang="en-US" u="sng" dirty="0" err="1" smtClean="0"/>
              <a:t>Tricyclic</a:t>
            </a:r>
            <a:r>
              <a:rPr lang="en-US" u="sng" dirty="0" smtClean="0"/>
              <a:t> Antidepressants</a:t>
            </a:r>
            <a:endParaRPr lang="en-US" u="sng" dirty="0"/>
          </a:p>
        </p:txBody>
      </p:sp>
      <p:sp>
        <p:nvSpPr>
          <p:cNvPr id="12" name="Content Placeholder 7"/>
          <p:cNvSpPr>
            <a:spLocks noGrp="1"/>
          </p:cNvSpPr>
          <p:nvPr>
            <p:ph sz="half" idx="2"/>
          </p:nvPr>
        </p:nvSpPr>
        <p:spPr/>
        <p:txBody>
          <a:bodyPr>
            <a:normAutofit fontScale="92500" lnSpcReduction="20000"/>
          </a:bodyPr>
          <a:lstStyle/>
          <a:p>
            <a:r>
              <a:rPr lang="en-US" dirty="0" smtClean="0"/>
              <a:t>Second-line choice of meds</a:t>
            </a:r>
          </a:p>
          <a:p>
            <a:r>
              <a:rPr lang="en-US" dirty="0" smtClean="0"/>
              <a:t>May be best for:</a:t>
            </a:r>
          </a:p>
          <a:p>
            <a:pPr lvl="1"/>
            <a:r>
              <a:rPr lang="en-US" dirty="0" smtClean="0"/>
              <a:t>Co-existing conditions</a:t>
            </a:r>
          </a:p>
          <a:p>
            <a:pPr lvl="1"/>
            <a:r>
              <a:rPr lang="en-US" dirty="0" smtClean="0"/>
              <a:t>Children who have side effects to stimulant</a:t>
            </a:r>
          </a:p>
          <a:p>
            <a:endParaRPr lang="en-US" dirty="0" smtClean="0"/>
          </a:p>
          <a:p>
            <a:r>
              <a:rPr lang="en-US" dirty="0" smtClean="0"/>
              <a:t>Benefits include reduction of hyperactivity and impulsivity, plus:</a:t>
            </a:r>
          </a:p>
          <a:p>
            <a:pPr lvl="1"/>
            <a:r>
              <a:rPr lang="en-US" dirty="0" smtClean="0"/>
              <a:t>Mood swings</a:t>
            </a:r>
          </a:p>
          <a:p>
            <a:pPr lvl="1"/>
            <a:r>
              <a:rPr lang="en-US" dirty="0" smtClean="0"/>
              <a:t>Anxiety</a:t>
            </a:r>
          </a:p>
          <a:p>
            <a:pPr lvl="1"/>
            <a:r>
              <a:rPr lang="en-US" dirty="0" smtClean="0"/>
              <a:t>Depression</a:t>
            </a:r>
          </a:p>
        </p:txBody>
      </p:sp>
      <p:pic>
        <p:nvPicPr>
          <p:cNvPr id="2050" name="Picture 2" descr="C:\Users\Fiasco\AppData\Local\Microsoft\Windows\Temporary Internet Files\Content.IE5\PQY2SB26\MC900290954[1].wmf"/>
          <p:cNvPicPr>
            <a:picLocks noChangeAspect="1" noChangeArrowheads="1"/>
          </p:cNvPicPr>
          <p:nvPr/>
        </p:nvPicPr>
        <p:blipFill>
          <a:blip r:embed="rId3" cstate="print"/>
          <a:srcRect/>
          <a:stretch>
            <a:fillRect/>
          </a:stretch>
        </p:blipFill>
        <p:spPr bwMode="auto">
          <a:xfrm>
            <a:off x="5181600" y="4495800"/>
            <a:ext cx="1345949" cy="157077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latin typeface="Berlin Sans FB" pitchFamily="34" charset="0"/>
              </a:rPr>
              <a:t>Research on Psycho-Social Treatments</a:t>
            </a:r>
            <a:endParaRPr lang="en-US" dirty="0">
              <a:solidFill>
                <a:schemeClr val="bg1"/>
              </a:solidFill>
              <a:latin typeface="Berlin Sans FB" pitchFamily="34" charset="0"/>
            </a:endParaRPr>
          </a:p>
        </p:txBody>
      </p:sp>
      <p:sp>
        <p:nvSpPr>
          <p:cNvPr id="7" name="Content Placeholder 6"/>
          <p:cNvSpPr>
            <a:spLocks noGrp="1"/>
          </p:cNvSpPr>
          <p:nvPr>
            <p:ph idx="1"/>
          </p:nvPr>
        </p:nvSpPr>
        <p:spPr/>
        <p:txBody>
          <a:bodyPr>
            <a:normAutofit fontScale="85000" lnSpcReduction="20000"/>
          </a:bodyPr>
          <a:lstStyle/>
          <a:p>
            <a:r>
              <a:rPr lang="en-US" dirty="0" smtClean="0">
                <a:latin typeface="Berlin Sans FB" pitchFamily="34" charset="0"/>
              </a:rPr>
              <a:t>Direct Contingency Management</a:t>
            </a:r>
          </a:p>
          <a:p>
            <a:pPr lvl="1"/>
            <a:r>
              <a:rPr lang="en-US" dirty="0" smtClean="0">
                <a:latin typeface="Berlin Sans FB" pitchFamily="34" charset="0"/>
              </a:rPr>
              <a:t>Positive and negative contingencies are applied directly to child by teachers/counselors.</a:t>
            </a:r>
          </a:p>
          <a:p>
            <a:r>
              <a:rPr lang="en-US" dirty="0" smtClean="0">
                <a:latin typeface="Berlin Sans FB" pitchFamily="34" charset="0"/>
              </a:rPr>
              <a:t>Clinical Behavior Therapy</a:t>
            </a:r>
          </a:p>
          <a:p>
            <a:pPr lvl="1"/>
            <a:r>
              <a:rPr lang="en-US" dirty="0" smtClean="0">
                <a:latin typeface="Berlin Sans FB" pitchFamily="34" charset="0"/>
              </a:rPr>
              <a:t>Most common- includes therapist training teachers/parents in behavior</a:t>
            </a:r>
          </a:p>
          <a:p>
            <a:pPr lvl="2"/>
            <a:r>
              <a:rPr lang="en-US" dirty="0" smtClean="0">
                <a:latin typeface="Berlin Sans FB" pitchFamily="34" charset="0"/>
              </a:rPr>
              <a:t>Prompting and positively attending to appropriate behavior</a:t>
            </a:r>
          </a:p>
          <a:p>
            <a:pPr lvl="2"/>
            <a:r>
              <a:rPr lang="en-US" dirty="0" smtClean="0">
                <a:latin typeface="Berlin Sans FB" pitchFamily="34" charset="0"/>
              </a:rPr>
              <a:t>Consistent corrective consequences to inappropriate behaviors</a:t>
            </a:r>
          </a:p>
          <a:p>
            <a:pPr lvl="2"/>
            <a:r>
              <a:rPr lang="en-US" dirty="0" smtClean="0">
                <a:latin typeface="Berlin Sans FB" pitchFamily="34" charset="0"/>
              </a:rPr>
              <a:t>Coordinating programs between home/school</a:t>
            </a:r>
          </a:p>
          <a:p>
            <a:pPr lvl="2"/>
            <a:r>
              <a:rPr lang="en-US" dirty="0" smtClean="0">
                <a:latin typeface="Berlin Sans FB" pitchFamily="34" charset="0"/>
              </a:rPr>
              <a:t>Requires big commitment</a:t>
            </a:r>
          </a:p>
          <a:p>
            <a:r>
              <a:rPr lang="en-US" dirty="0" smtClean="0">
                <a:latin typeface="Berlin Sans FB" pitchFamily="34" charset="0"/>
              </a:rPr>
              <a:t>Social Skills Training</a:t>
            </a:r>
          </a:p>
          <a:p>
            <a:pPr lvl="1"/>
            <a:r>
              <a:rPr lang="en-US" dirty="0" smtClean="0">
                <a:latin typeface="Berlin Sans FB" pitchFamily="34" charset="0"/>
              </a:rPr>
              <a:t>Children are directly taught social skills and given opportunities to practice and rewarded.</a:t>
            </a:r>
            <a:endParaRPr lang="en-US" dirty="0">
              <a:latin typeface="Berlin Sans FB"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US" dirty="0" smtClean="0">
                <a:solidFill>
                  <a:schemeClr val="bg1"/>
                </a:solidFill>
                <a:latin typeface="Berlin Sans FB" pitchFamily="34" charset="0"/>
              </a:rPr>
              <a:t>Alternative Treatments</a:t>
            </a:r>
            <a:endParaRPr lang="en-US" dirty="0">
              <a:solidFill>
                <a:schemeClr val="bg1"/>
              </a:solidFill>
              <a:latin typeface="Berlin Sans FB" pitchFamily="34" charset="0"/>
            </a:endParaRPr>
          </a:p>
        </p:txBody>
      </p:sp>
      <p:sp>
        <p:nvSpPr>
          <p:cNvPr id="3" name="Content Placeholder 2"/>
          <p:cNvSpPr>
            <a:spLocks noGrp="1"/>
          </p:cNvSpPr>
          <p:nvPr>
            <p:ph idx="1"/>
          </p:nvPr>
        </p:nvSpPr>
        <p:spPr/>
        <p:txBody>
          <a:bodyPr>
            <a:normAutofit/>
          </a:bodyPr>
          <a:lstStyle/>
          <a:p>
            <a:r>
              <a:rPr lang="en-US" sz="2600" dirty="0" smtClean="0">
                <a:latin typeface="Berlin Sans FB" pitchFamily="34" charset="0"/>
              </a:rPr>
              <a:t>Parents need to be cautious and informed consumers when considering alternative treatments.  </a:t>
            </a:r>
          </a:p>
          <a:p>
            <a:r>
              <a:rPr lang="en-US" sz="2600" dirty="0" smtClean="0">
                <a:latin typeface="Berlin Sans FB" pitchFamily="34" charset="0"/>
              </a:rPr>
              <a:t>Forms of alternative treatment include:</a:t>
            </a:r>
          </a:p>
          <a:p>
            <a:pPr lvl="1"/>
            <a:r>
              <a:rPr lang="en-US" sz="2400" dirty="0" smtClean="0">
                <a:latin typeface="Berlin Sans FB" pitchFamily="34" charset="0"/>
              </a:rPr>
              <a:t>Special diets</a:t>
            </a:r>
          </a:p>
          <a:p>
            <a:pPr lvl="1"/>
            <a:r>
              <a:rPr lang="en-US" sz="2400" dirty="0" smtClean="0">
                <a:latin typeface="Berlin Sans FB" pitchFamily="34" charset="0"/>
              </a:rPr>
              <a:t>Supplements of megavitamins</a:t>
            </a:r>
          </a:p>
          <a:p>
            <a:pPr lvl="1"/>
            <a:r>
              <a:rPr lang="en-US" sz="2400" dirty="0" smtClean="0">
                <a:latin typeface="Berlin Sans FB" pitchFamily="34" charset="0"/>
              </a:rPr>
              <a:t>Chiropractic skull manipulation</a:t>
            </a:r>
          </a:p>
          <a:p>
            <a:pPr lvl="1"/>
            <a:r>
              <a:rPr lang="en-US" sz="2400" dirty="0" smtClean="0">
                <a:latin typeface="Berlin Sans FB" pitchFamily="34" charset="0"/>
              </a:rPr>
              <a:t>Biofeedback</a:t>
            </a:r>
          </a:p>
          <a:p>
            <a:pPr lvl="1"/>
            <a:r>
              <a:rPr lang="en-US" sz="2400" dirty="0" smtClean="0">
                <a:latin typeface="Berlin Sans FB" pitchFamily="34" charset="0"/>
              </a:rPr>
              <a:t>Herbal remedies</a:t>
            </a:r>
          </a:p>
          <a:p>
            <a:pPr lvl="1"/>
            <a:r>
              <a:rPr lang="en-US" sz="2400" dirty="0" smtClean="0">
                <a:latin typeface="Berlin Sans FB" pitchFamily="34" charset="0"/>
              </a:rPr>
              <a:t>Hypnosis</a:t>
            </a:r>
          </a:p>
          <a:p>
            <a:pPr lvl="1"/>
            <a:endParaRPr lang="en-US" sz="2400" dirty="0">
              <a:latin typeface="Berlin Sans FB" pitchFamily="34" charset="0"/>
            </a:endParaRPr>
          </a:p>
        </p:txBody>
      </p:sp>
      <p:pic>
        <p:nvPicPr>
          <p:cNvPr id="1026" name="Picture 2" descr="C:\Users\Fiasco\AppData\Local\Microsoft\Windows\Temporary Internet Files\Content.IE5\LB3RH5DH\MC900187587[1].wmf"/>
          <p:cNvPicPr>
            <a:picLocks noChangeAspect="1" noChangeArrowheads="1"/>
          </p:cNvPicPr>
          <p:nvPr/>
        </p:nvPicPr>
        <p:blipFill>
          <a:blip r:embed="rId2" cstate="print"/>
          <a:srcRect/>
          <a:stretch>
            <a:fillRect/>
          </a:stretch>
        </p:blipFill>
        <p:spPr bwMode="auto">
          <a:xfrm>
            <a:off x="5715000" y="2819400"/>
            <a:ext cx="2714392" cy="3194914"/>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r>
              <a:rPr lang="en-US" dirty="0" smtClean="0">
                <a:solidFill>
                  <a:schemeClr val="bg1"/>
                </a:solidFill>
                <a:latin typeface="Berlin Sans FB" pitchFamily="34" charset="0"/>
              </a:rPr>
              <a:t>Group Activity</a:t>
            </a:r>
            <a:endParaRPr lang="en-US" dirty="0">
              <a:solidFill>
                <a:schemeClr val="bg1"/>
              </a:solidFill>
              <a:latin typeface="Berlin Sans FB" pitchFamily="34" charset="0"/>
            </a:endParaRPr>
          </a:p>
        </p:txBody>
      </p:sp>
      <p:sp>
        <p:nvSpPr>
          <p:cNvPr id="3" name="Content Placeholder 2"/>
          <p:cNvSpPr>
            <a:spLocks noGrp="1"/>
          </p:cNvSpPr>
          <p:nvPr>
            <p:ph idx="1"/>
          </p:nvPr>
        </p:nvSpPr>
        <p:spPr/>
        <p:txBody>
          <a:bodyPr/>
          <a:lstStyle/>
          <a:p>
            <a:pPr>
              <a:buNone/>
            </a:pPr>
            <a:r>
              <a:rPr lang="en-US" dirty="0" smtClean="0">
                <a:latin typeface="Berlin Sans FB" pitchFamily="34" charset="0"/>
              </a:rPr>
              <a:t>Please take a few moments to share with your table:</a:t>
            </a:r>
          </a:p>
          <a:p>
            <a:r>
              <a:rPr lang="en-US" dirty="0" smtClean="0">
                <a:latin typeface="Berlin Sans FB" pitchFamily="34" charset="0"/>
              </a:rPr>
              <a:t>What treatments are you currently using?</a:t>
            </a:r>
          </a:p>
          <a:p>
            <a:pPr lvl="1"/>
            <a:r>
              <a:rPr lang="en-US" dirty="0" smtClean="0">
                <a:latin typeface="Berlin Sans FB" pitchFamily="34" charset="0"/>
              </a:rPr>
              <a:t>Is it helping?  What’s your feedback?</a:t>
            </a:r>
          </a:p>
          <a:p>
            <a:r>
              <a:rPr lang="en-US" dirty="0" smtClean="0">
                <a:latin typeface="Berlin Sans FB" pitchFamily="34" charset="0"/>
              </a:rPr>
              <a:t>What treatments are you considering?</a:t>
            </a:r>
          </a:p>
          <a:p>
            <a:r>
              <a:rPr lang="en-US" dirty="0" smtClean="0">
                <a:latin typeface="Berlin Sans FB" pitchFamily="34" charset="0"/>
              </a:rPr>
              <a:t>What treatments have you heard about?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p:spPr>
        <p:txBody>
          <a:bodyPr/>
          <a:lstStyle/>
          <a:p>
            <a:r>
              <a:rPr lang="en-US" dirty="0" smtClean="0">
                <a:solidFill>
                  <a:schemeClr val="bg1"/>
                </a:solidFill>
                <a:latin typeface="Berlin Sans FB" pitchFamily="34" charset="0"/>
              </a:rPr>
              <a:t>Techniques and Strategies</a:t>
            </a:r>
            <a:endParaRPr lang="en-US" dirty="0">
              <a:solidFill>
                <a:schemeClr val="bg1"/>
              </a:solidFill>
              <a:latin typeface="Berlin Sans FB" pitchFamily="34" charset="0"/>
            </a:endParaRPr>
          </a:p>
        </p:txBody>
      </p:sp>
      <p:sp>
        <p:nvSpPr>
          <p:cNvPr id="3" name="Content Placeholder 2"/>
          <p:cNvSpPr>
            <a:spLocks noGrp="1"/>
          </p:cNvSpPr>
          <p:nvPr>
            <p:ph idx="1"/>
          </p:nvPr>
        </p:nvSpPr>
        <p:spPr/>
        <p:txBody>
          <a:bodyPr/>
          <a:lstStyle/>
          <a:p>
            <a:r>
              <a:rPr lang="en-US" dirty="0" smtClean="0">
                <a:latin typeface="Berlin Sans FB" pitchFamily="34" charset="0"/>
              </a:rPr>
              <a:t>Positive Discipline</a:t>
            </a:r>
          </a:p>
          <a:p>
            <a:r>
              <a:rPr lang="en-US" dirty="0" smtClean="0">
                <a:latin typeface="Berlin Sans FB" pitchFamily="34" charset="0"/>
              </a:rPr>
              <a:t>Behavior Management</a:t>
            </a:r>
          </a:p>
          <a:p>
            <a:r>
              <a:rPr lang="en-US" dirty="0" smtClean="0">
                <a:latin typeface="Berlin Sans FB" pitchFamily="34" charset="0"/>
              </a:rPr>
              <a:t>Rewards and Positive </a:t>
            </a:r>
            <a:r>
              <a:rPr lang="en-US" dirty="0" err="1" smtClean="0">
                <a:latin typeface="Berlin Sans FB" pitchFamily="34" charset="0"/>
              </a:rPr>
              <a:t>Reinforcers</a:t>
            </a:r>
            <a:r>
              <a:rPr lang="en-US" dirty="0" smtClean="0">
                <a:latin typeface="Berlin Sans FB" pitchFamily="34" charset="0"/>
              </a:rPr>
              <a:t> for Home</a:t>
            </a:r>
          </a:p>
          <a:p>
            <a:r>
              <a:rPr lang="en-US" dirty="0" smtClean="0">
                <a:latin typeface="Berlin Sans FB" pitchFamily="34" charset="0"/>
              </a:rPr>
              <a:t>Homework Tips for Parents</a:t>
            </a:r>
          </a:p>
          <a:p>
            <a:r>
              <a:rPr lang="en-US" dirty="0" smtClean="0">
                <a:latin typeface="Berlin Sans FB" pitchFamily="34" charset="0"/>
              </a:rPr>
              <a:t>Classroom Techniques</a:t>
            </a:r>
            <a:endParaRPr lang="en-US" dirty="0">
              <a:latin typeface="Berlin Sans FB" pitchFamily="34" charset="0"/>
            </a:endParaRPr>
          </a:p>
        </p:txBody>
      </p:sp>
      <p:pic>
        <p:nvPicPr>
          <p:cNvPr id="3084" name="Picture 12" descr="C:\Users\Fiasco\AppData\Local\Microsoft\Windows\Temporary Internet Files\Content.IE5\LB3RH5DH\MC900439005[1].jpg"/>
          <p:cNvPicPr>
            <a:picLocks noChangeAspect="1" noChangeArrowheads="1"/>
          </p:cNvPicPr>
          <p:nvPr/>
        </p:nvPicPr>
        <p:blipFill>
          <a:blip r:embed="rId2" cstate="print"/>
          <a:srcRect/>
          <a:stretch>
            <a:fillRect/>
          </a:stretch>
        </p:blipFill>
        <p:spPr bwMode="auto">
          <a:xfrm>
            <a:off x="5638800" y="3581400"/>
            <a:ext cx="2987040" cy="304504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solidFill>
                  <a:schemeClr val="bg1"/>
                </a:solidFill>
                <a:latin typeface="Berlin Sans FB" pitchFamily="34" charset="0"/>
              </a:rPr>
              <a:t>Agenda</a:t>
            </a:r>
            <a:endParaRPr lang="en-US" dirty="0">
              <a:solidFill>
                <a:schemeClr val="bg1"/>
              </a:solidFill>
              <a:latin typeface="Berlin Sans FB" pitchFamily="34" charset="0"/>
            </a:endParaRPr>
          </a:p>
        </p:txBody>
      </p:sp>
      <p:sp>
        <p:nvSpPr>
          <p:cNvPr id="3" name="Content Placeholder 2"/>
          <p:cNvSpPr>
            <a:spLocks noGrp="1"/>
          </p:cNvSpPr>
          <p:nvPr>
            <p:ph idx="1"/>
          </p:nvPr>
        </p:nvSpPr>
        <p:spPr/>
        <p:txBody>
          <a:bodyPr/>
          <a:lstStyle/>
          <a:p>
            <a:r>
              <a:rPr lang="en-US" dirty="0" smtClean="0">
                <a:latin typeface="Berlin Sans FB" pitchFamily="34" charset="0"/>
              </a:rPr>
              <a:t>Quick review of basic concepts</a:t>
            </a:r>
          </a:p>
          <a:p>
            <a:r>
              <a:rPr lang="en-US" dirty="0" smtClean="0">
                <a:latin typeface="Berlin Sans FB" pitchFamily="34" charset="0"/>
              </a:rPr>
              <a:t>Treatment decisions/choices</a:t>
            </a:r>
          </a:p>
          <a:p>
            <a:r>
              <a:rPr lang="en-US" dirty="0" smtClean="0">
                <a:latin typeface="Berlin Sans FB" pitchFamily="34" charset="0"/>
              </a:rPr>
              <a:t>Techniques for classroom/homework</a:t>
            </a:r>
          </a:p>
          <a:p>
            <a:r>
              <a:rPr lang="en-US" dirty="0" smtClean="0">
                <a:latin typeface="Berlin Sans FB" pitchFamily="34" charset="0"/>
              </a:rPr>
              <a:t>Tools to help build confidence</a:t>
            </a:r>
          </a:p>
          <a:p>
            <a:r>
              <a:rPr lang="en-US" dirty="0" smtClean="0">
                <a:latin typeface="Berlin Sans FB" pitchFamily="34" charset="0"/>
              </a:rPr>
              <a:t>Parent group formation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normAutofit fontScale="90000"/>
          </a:bodyPr>
          <a:lstStyle/>
          <a:p>
            <a:r>
              <a:rPr lang="en-US" dirty="0" smtClean="0">
                <a:solidFill>
                  <a:schemeClr val="bg1"/>
                </a:solidFill>
                <a:latin typeface="Berlin Sans FB" pitchFamily="34" charset="0"/>
              </a:rPr>
              <a:t>Positive Discipline/Behavior Management</a:t>
            </a:r>
            <a:endParaRPr lang="en-US" dirty="0">
              <a:solidFill>
                <a:schemeClr val="bg1"/>
              </a:solidFill>
              <a:latin typeface="Berlin Sans FB" pitchFamily="34" charset="0"/>
            </a:endParaRPr>
          </a:p>
        </p:txBody>
      </p:sp>
      <p:sp>
        <p:nvSpPr>
          <p:cNvPr id="3" name="Content Placeholder 2"/>
          <p:cNvSpPr>
            <a:spLocks noGrp="1"/>
          </p:cNvSpPr>
          <p:nvPr>
            <p:ph idx="1"/>
          </p:nvPr>
        </p:nvSpPr>
        <p:spPr/>
        <p:txBody>
          <a:bodyPr>
            <a:normAutofit/>
          </a:bodyPr>
          <a:lstStyle/>
          <a:p>
            <a:r>
              <a:rPr lang="en-US" dirty="0" smtClean="0">
                <a:latin typeface="Berlin Sans FB" pitchFamily="34" charset="0"/>
              </a:rPr>
              <a:t>Provide structure, routine, and predictability</a:t>
            </a:r>
          </a:p>
          <a:p>
            <a:r>
              <a:rPr lang="en-US" dirty="0" smtClean="0">
                <a:latin typeface="Berlin Sans FB" pitchFamily="34" charset="0"/>
              </a:rPr>
              <a:t>Set limits and mean business!</a:t>
            </a:r>
          </a:p>
          <a:p>
            <a:r>
              <a:rPr lang="en-US" dirty="0" smtClean="0">
                <a:latin typeface="Berlin Sans FB" pitchFamily="34" charset="0"/>
              </a:rPr>
              <a:t>Establish a few rules/expectations that are understood clearly</a:t>
            </a:r>
          </a:p>
          <a:p>
            <a:r>
              <a:rPr lang="en-US" dirty="0" smtClean="0">
                <a:latin typeface="Berlin Sans FB" pitchFamily="34" charset="0"/>
              </a:rPr>
              <a:t>Make it a goal to catch child “being good” at least once a day, more is better!</a:t>
            </a:r>
          </a:p>
          <a:p>
            <a:r>
              <a:rPr lang="en-US" dirty="0" smtClean="0">
                <a:latin typeface="Berlin Sans FB" pitchFamily="34" charset="0"/>
              </a:rPr>
              <a:t>Reinforce desired behavior with a positive consequences (praise, smiles, hugs, privileges)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heckerboard(across)">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linds(horizontal)">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normAutofit fontScale="90000"/>
          </a:bodyPr>
          <a:lstStyle/>
          <a:p>
            <a:r>
              <a:rPr lang="en-US" dirty="0" smtClean="0">
                <a:solidFill>
                  <a:schemeClr val="bg1"/>
                </a:solidFill>
                <a:latin typeface="Berlin Sans FB" pitchFamily="34" charset="0"/>
              </a:rPr>
              <a:t>Rewards and </a:t>
            </a:r>
            <a:r>
              <a:rPr lang="en-US" dirty="0" err="1" smtClean="0">
                <a:solidFill>
                  <a:schemeClr val="bg1"/>
                </a:solidFill>
                <a:latin typeface="Berlin Sans FB" pitchFamily="34" charset="0"/>
              </a:rPr>
              <a:t>Reinforcers</a:t>
            </a:r>
            <a:r>
              <a:rPr lang="en-US" dirty="0" smtClean="0">
                <a:solidFill>
                  <a:schemeClr val="bg1"/>
                </a:solidFill>
                <a:latin typeface="Berlin Sans FB" pitchFamily="34" charset="0"/>
              </a:rPr>
              <a:t> Used at Chet</a:t>
            </a:r>
            <a:endParaRPr lang="en-US" dirty="0">
              <a:solidFill>
                <a:schemeClr val="bg1"/>
              </a:solidFill>
              <a:latin typeface="Berlin Sans FB" pitchFamily="34" charset="0"/>
            </a:endParaRPr>
          </a:p>
        </p:txBody>
      </p:sp>
      <p:sp>
        <p:nvSpPr>
          <p:cNvPr id="3" name="Content Placeholder 2"/>
          <p:cNvSpPr>
            <a:spLocks noGrp="1"/>
          </p:cNvSpPr>
          <p:nvPr>
            <p:ph idx="1"/>
          </p:nvPr>
        </p:nvSpPr>
        <p:spPr>
          <a:xfrm>
            <a:off x="3962400" y="1600200"/>
            <a:ext cx="4724400" cy="4525963"/>
          </a:xfrm>
        </p:spPr>
        <p:txBody>
          <a:bodyPr>
            <a:normAutofit fontScale="92500"/>
          </a:bodyPr>
          <a:lstStyle/>
          <a:p>
            <a:r>
              <a:rPr lang="en-US" dirty="0" smtClean="0">
                <a:latin typeface="Berlin Sans FB" pitchFamily="34" charset="0"/>
              </a:rPr>
              <a:t>Class applause</a:t>
            </a:r>
          </a:p>
          <a:p>
            <a:r>
              <a:rPr lang="en-US" dirty="0" smtClean="0">
                <a:latin typeface="Berlin Sans FB" pitchFamily="34" charset="0"/>
              </a:rPr>
              <a:t>Tutoring younger children</a:t>
            </a:r>
          </a:p>
          <a:p>
            <a:r>
              <a:rPr lang="en-US" dirty="0" smtClean="0">
                <a:latin typeface="Berlin Sans FB" pitchFamily="34" charset="0"/>
              </a:rPr>
              <a:t>First in line</a:t>
            </a:r>
          </a:p>
          <a:p>
            <a:r>
              <a:rPr lang="en-US" dirty="0" smtClean="0">
                <a:latin typeface="Berlin Sans FB" pitchFamily="34" charset="0"/>
              </a:rPr>
              <a:t>Classroom free-time</a:t>
            </a:r>
          </a:p>
          <a:p>
            <a:r>
              <a:rPr lang="en-US" dirty="0" smtClean="0">
                <a:latin typeface="Berlin Sans FB" pitchFamily="34" charset="0"/>
              </a:rPr>
              <a:t>Chance to tell appropriate jokes in class</a:t>
            </a:r>
          </a:p>
          <a:p>
            <a:r>
              <a:rPr lang="en-US" dirty="0" smtClean="0">
                <a:latin typeface="Berlin Sans FB" pitchFamily="34" charset="0"/>
              </a:rPr>
              <a:t>Study/sit with friend</a:t>
            </a:r>
          </a:p>
        </p:txBody>
      </p:sp>
      <p:pic>
        <p:nvPicPr>
          <p:cNvPr id="2050" name="Picture 2" descr="C:\Users\Fiasco\AppData\Local\Microsoft\Windows\Temporary Internet Files\Content.IE5\PQY2SB26\MM900336560[1].gif"/>
          <p:cNvPicPr>
            <a:picLocks noChangeAspect="1" noChangeArrowheads="1" noCrop="1"/>
          </p:cNvPicPr>
          <p:nvPr/>
        </p:nvPicPr>
        <p:blipFill>
          <a:blip r:embed="rId2" cstate="print"/>
          <a:srcRect/>
          <a:stretch>
            <a:fillRect/>
          </a:stretch>
        </p:blipFill>
        <p:spPr bwMode="auto">
          <a:xfrm>
            <a:off x="762000" y="1752600"/>
            <a:ext cx="2612571" cy="36576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fontScale="90000"/>
          </a:bodyPr>
          <a:lstStyle/>
          <a:p>
            <a:r>
              <a:rPr lang="en-US" dirty="0" smtClean="0">
                <a:solidFill>
                  <a:schemeClr val="bg1"/>
                </a:solidFill>
                <a:latin typeface="Berlin Sans FB" pitchFamily="34" charset="0"/>
              </a:rPr>
              <a:t>Effective Punishments/Consequences</a:t>
            </a:r>
            <a:endParaRPr lang="en-US" dirty="0">
              <a:solidFill>
                <a:schemeClr val="bg1"/>
              </a:solidFill>
              <a:latin typeface="Berlin Sans FB" pitchFamily="34" charset="0"/>
            </a:endParaRPr>
          </a:p>
        </p:txBody>
      </p:sp>
      <p:sp>
        <p:nvSpPr>
          <p:cNvPr id="3" name="Content Placeholder 2"/>
          <p:cNvSpPr>
            <a:spLocks noGrp="1"/>
          </p:cNvSpPr>
          <p:nvPr>
            <p:ph idx="1"/>
          </p:nvPr>
        </p:nvSpPr>
        <p:spPr/>
        <p:txBody>
          <a:bodyPr>
            <a:normAutofit/>
          </a:bodyPr>
          <a:lstStyle/>
          <a:p>
            <a:r>
              <a:rPr lang="en-US" dirty="0" smtClean="0">
                <a:latin typeface="Berlin Sans FB" pitchFamily="34" charset="0"/>
              </a:rPr>
              <a:t>Ignoring (specifically attention-getting behaviors)</a:t>
            </a:r>
          </a:p>
          <a:p>
            <a:r>
              <a:rPr lang="en-US" dirty="0" smtClean="0">
                <a:latin typeface="Berlin Sans FB" pitchFamily="34" charset="0"/>
              </a:rPr>
              <a:t>Verbal reprimands (not yelling and screaming)</a:t>
            </a:r>
          </a:p>
          <a:p>
            <a:r>
              <a:rPr lang="en-US" dirty="0" smtClean="0">
                <a:latin typeface="Berlin Sans FB" pitchFamily="34" charset="0"/>
              </a:rPr>
              <a:t>Removal of privileges</a:t>
            </a:r>
          </a:p>
          <a:p>
            <a:r>
              <a:rPr lang="en-US" dirty="0" smtClean="0">
                <a:latin typeface="Berlin Sans FB" pitchFamily="34" charset="0"/>
              </a:rPr>
              <a:t>Response costs (points, etc)</a:t>
            </a:r>
          </a:p>
          <a:p>
            <a:r>
              <a:rPr lang="en-US" dirty="0" smtClean="0">
                <a:latin typeface="Berlin Sans FB" pitchFamily="34" charset="0"/>
              </a:rPr>
              <a:t>Timeout</a:t>
            </a:r>
          </a:p>
          <a:p>
            <a:r>
              <a:rPr lang="en-US" dirty="0" smtClean="0">
                <a:latin typeface="Berlin Sans FB" pitchFamily="34" charset="0"/>
              </a:rPr>
              <a:t>Separate behavior </a:t>
            </a:r>
            <a:r>
              <a:rPr lang="en-US" smtClean="0">
                <a:latin typeface="Berlin Sans FB" pitchFamily="34" charset="0"/>
              </a:rPr>
              <a:t>from character</a:t>
            </a:r>
            <a:endParaRPr lang="en-US" dirty="0" smtClean="0">
              <a:latin typeface="Berlin Sans FB" pitchFamily="34" charset="0"/>
            </a:endParaRPr>
          </a:p>
        </p:txBody>
      </p:sp>
      <p:pic>
        <p:nvPicPr>
          <p:cNvPr id="3074" name="Picture 2" descr="C:\Users\Fiasco\AppData\Local\Microsoft\Windows\Temporary Internet Files\Content.IE5\PQY2SB26\MM900046559[1].gif"/>
          <p:cNvPicPr>
            <a:picLocks noChangeAspect="1" noChangeArrowheads="1" noCrop="1"/>
          </p:cNvPicPr>
          <p:nvPr/>
        </p:nvPicPr>
        <p:blipFill>
          <a:blip r:embed="rId2" cstate="print"/>
          <a:srcRect/>
          <a:stretch>
            <a:fillRect/>
          </a:stretch>
        </p:blipFill>
        <p:spPr bwMode="auto">
          <a:xfrm>
            <a:off x="5715000" y="3733800"/>
            <a:ext cx="2971800" cy="1973461"/>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normAutofit/>
          </a:bodyPr>
          <a:lstStyle/>
          <a:p>
            <a:r>
              <a:rPr lang="en-US" dirty="0" smtClean="0">
                <a:solidFill>
                  <a:schemeClr val="bg1"/>
                </a:solidFill>
                <a:latin typeface="Berlin Sans FB" pitchFamily="34" charset="0"/>
              </a:rPr>
              <a:t>Group Activity</a:t>
            </a:r>
            <a:endParaRPr lang="en-US" dirty="0">
              <a:solidFill>
                <a:schemeClr val="bg1"/>
              </a:solidFill>
              <a:latin typeface="Berlin Sans FB" pitchFamily="34" charset="0"/>
            </a:endParaRPr>
          </a:p>
        </p:txBody>
      </p:sp>
      <p:sp>
        <p:nvSpPr>
          <p:cNvPr id="3" name="Content Placeholder 2"/>
          <p:cNvSpPr>
            <a:spLocks noGrp="1"/>
          </p:cNvSpPr>
          <p:nvPr>
            <p:ph idx="1"/>
          </p:nvPr>
        </p:nvSpPr>
        <p:spPr/>
        <p:txBody>
          <a:bodyPr>
            <a:normAutofit/>
          </a:bodyPr>
          <a:lstStyle/>
          <a:p>
            <a:r>
              <a:rPr lang="en-US" dirty="0" smtClean="0">
                <a:latin typeface="Berlin Sans FB" pitchFamily="34" charset="0"/>
              </a:rPr>
              <a:t>What are some creative rewards you use with your child?</a:t>
            </a:r>
          </a:p>
          <a:p>
            <a:r>
              <a:rPr lang="en-US" dirty="0" smtClean="0">
                <a:latin typeface="Berlin Sans FB" pitchFamily="34" charset="0"/>
              </a:rPr>
              <a:t>What are some consequences that you’ve found to work well?</a:t>
            </a:r>
          </a:p>
          <a:p>
            <a:r>
              <a:rPr lang="en-US" dirty="0" smtClean="0">
                <a:latin typeface="Berlin Sans FB" pitchFamily="34" charset="0"/>
              </a:rPr>
              <a:t>What is homework </a:t>
            </a:r>
          </a:p>
          <a:p>
            <a:pPr>
              <a:buNone/>
            </a:pPr>
            <a:r>
              <a:rPr lang="en-US" dirty="0" smtClean="0">
                <a:latin typeface="Berlin Sans FB" pitchFamily="34" charset="0"/>
              </a:rPr>
              <a:t>	time like at your</a:t>
            </a:r>
          </a:p>
          <a:p>
            <a:pPr>
              <a:buNone/>
            </a:pPr>
            <a:r>
              <a:rPr lang="en-US" dirty="0" smtClean="0">
                <a:latin typeface="Berlin Sans FB" pitchFamily="34" charset="0"/>
              </a:rPr>
              <a:t>	house?</a:t>
            </a:r>
          </a:p>
        </p:txBody>
      </p:sp>
      <p:pic>
        <p:nvPicPr>
          <p:cNvPr id="1026" name="Picture 2" descr="C:\Users\Fiasco\AppData\Local\Microsoft\Windows\Temporary Internet Files\Content.IE5\LB3RH5DH\MP900430630[1].jpg"/>
          <p:cNvPicPr>
            <a:picLocks noChangeAspect="1" noChangeArrowheads="1"/>
          </p:cNvPicPr>
          <p:nvPr/>
        </p:nvPicPr>
        <p:blipFill>
          <a:blip r:embed="rId2" cstate="print"/>
          <a:srcRect/>
          <a:stretch>
            <a:fillRect/>
          </a:stretch>
        </p:blipFill>
        <p:spPr bwMode="auto">
          <a:xfrm>
            <a:off x="4648200" y="3733800"/>
            <a:ext cx="4267200" cy="2840355"/>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p:spPr>
        <p:txBody>
          <a:bodyPr>
            <a:normAutofit/>
          </a:bodyPr>
          <a:lstStyle/>
          <a:p>
            <a:r>
              <a:rPr lang="en-US" dirty="0" smtClean="0">
                <a:solidFill>
                  <a:schemeClr val="bg1"/>
                </a:solidFill>
                <a:latin typeface="Berlin Sans FB" pitchFamily="34" charset="0"/>
              </a:rPr>
              <a:t>Homework Techniques</a:t>
            </a:r>
            <a:endParaRPr lang="en-US" dirty="0">
              <a:solidFill>
                <a:schemeClr val="bg1"/>
              </a:solidFill>
              <a:latin typeface="Berlin Sans FB" pitchFamily="34" charset="0"/>
            </a:endParaRPr>
          </a:p>
        </p:txBody>
      </p:sp>
      <p:sp>
        <p:nvSpPr>
          <p:cNvPr id="3" name="Content Placeholder 2"/>
          <p:cNvSpPr>
            <a:spLocks noGrp="1"/>
          </p:cNvSpPr>
          <p:nvPr>
            <p:ph idx="1"/>
          </p:nvPr>
        </p:nvSpPr>
        <p:spPr/>
        <p:txBody>
          <a:bodyPr>
            <a:normAutofit/>
          </a:bodyPr>
          <a:lstStyle/>
          <a:p>
            <a:r>
              <a:rPr lang="en-US" dirty="0" smtClean="0">
                <a:latin typeface="Berlin Sans FB" pitchFamily="34" charset="0"/>
              </a:rPr>
              <a:t>Quiet workspace</a:t>
            </a:r>
          </a:p>
          <a:p>
            <a:r>
              <a:rPr lang="en-US" dirty="0" smtClean="0">
                <a:latin typeface="Berlin Sans FB" pitchFamily="34" charset="0"/>
              </a:rPr>
              <a:t>Limit distractions and reduce unnecessary noise</a:t>
            </a:r>
          </a:p>
          <a:p>
            <a:r>
              <a:rPr lang="en-US" dirty="0" smtClean="0">
                <a:latin typeface="Berlin Sans FB" pitchFamily="34" charset="0"/>
              </a:rPr>
              <a:t>Work with them to establish best time and place</a:t>
            </a:r>
          </a:p>
          <a:p>
            <a:r>
              <a:rPr lang="en-US" dirty="0" smtClean="0">
                <a:latin typeface="Berlin Sans FB" pitchFamily="34" charset="0"/>
              </a:rPr>
              <a:t>Develop routine!</a:t>
            </a:r>
          </a:p>
          <a:p>
            <a:r>
              <a:rPr lang="en-US" dirty="0" smtClean="0">
                <a:latin typeface="Berlin Sans FB" pitchFamily="34" charset="0"/>
              </a:rPr>
              <a:t>Assist with getting started</a:t>
            </a:r>
          </a:p>
          <a:p>
            <a:r>
              <a:rPr lang="en-US" dirty="0" smtClean="0">
                <a:latin typeface="Berlin Sans FB" pitchFamily="34" charset="0"/>
              </a:rPr>
              <a:t>Ask to see what they’ve accomplished (time)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normAutofit fontScale="90000"/>
          </a:bodyPr>
          <a:lstStyle/>
          <a:p>
            <a:r>
              <a:rPr lang="en-US" dirty="0" smtClean="0">
                <a:solidFill>
                  <a:schemeClr val="bg1"/>
                </a:solidFill>
                <a:latin typeface="Berlin Sans FB" pitchFamily="34" charset="0"/>
              </a:rPr>
              <a:t>Chet F. </a:t>
            </a:r>
            <a:r>
              <a:rPr lang="en-US" dirty="0" err="1" smtClean="0">
                <a:solidFill>
                  <a:schemeClr val="bg1"/>
                </a:solidFill>
                <a:latin typeface="Berlin Sans FB" pitchFamily="34" charset="0"/>
              </a:rPr>
              <a:t>Harritt</a:t>
            </a:r>
            <a:r>
              <a:rPr lang="en-US" dirty="0" smtClean="0">
                <a:solidFill>
                  <a:schemeClr val="bg1"/>
                </a:solidFill>
                <a:latin typeface="Berlin Sans FB" pitchFamily="34" charset="0"/>
              </a:rPr>
              <a:t> Classroom Techniques</a:t>
            </a:r>
            <a:endParaRPr lang="en-US" dirty="0">
              <a:solidFill>
                <a:schemeClr val="bg1"/>
              </a:solidFill>
              <a:latin typeface="Berlin Sans FB" pitchFamily="34" charset="0"/>
            </a:endParaRPr>
          </a:p>
        </p:txBody>
      </p:sp>
      <p:sp>
        <p:nvSpPr>
          <p:cNvPr id="3" name="Content Placeholder 2"/>
          <p:cNvSpPr>
            <a:spLocks noGrp="1"/>
          </p:cNvSpPr>
          <p:nvPr>
            <p:ph idx="1"/>
          </p:nvPr>
        </p:nvSpPr>
        <p:spPr/>
        <p:txBody>
          <a:bodyPr>
            <a:normAutofit/>
          </a:bodyPr>
          <a:lstStyle/>
          <a:p>
            <a:r>
              <a:rPr lang="en-US" dirty="0" smtClean="0">
                <a:latin typeface="Berlin Sans FB" pitchFamily="34" charset="0"/>
              </a:rPr>
              <a:t>Weekly report cards</a:t>
            </a:r>
          </a:p>
          <a:p>
            <a:r>
              <a:rPr lang="en-US" dirty="0" err="1" smtClean="0">
                <a:latin typeface="Berlin Sans FB" pitchFamily="34" charset="0"/>
              </a:rPr>
              <a:t>Reinforcers</a:t>
            </a:r>
            <a:r>
              <a:rPr lang="en-US" dirty="0" smtClean="0">
                <a:latin typeface="Berlin Sans FB" pitchFamily="34" charset="0"/>
              </a:rPr>
              <a:t>/Consequences</a:t>
            </a:r>
          </a:p>
          <a:p>
            <a:r>
              <a:rPr lang="en-US" dirty="0" smtClean="0">
                <a:latin typeface="Berlin Sans FB" pitchFamily="34" charset="0"/>
              </a:rPr>
              <a:t>Periodic desk/notebook checks (weekly)</a:t>
            </a:r>
          </a:p>
          <a:p>
            <a:r>
              <a:rPr lang="en-US" dirty="0" smtClean="0">
                <a:latin typeface="Berlin Sans FB" pitchFamily="34" charset="0"/>
              </a:rPr>
              <a:t>Providing examples</a:t>
            </a:r>
          </a:p>
          <a:p>
            <a:r>
              <a:rPr lang="en-US" dirty="0" smtClean="0">
                <a:latin typeface="Berlin Sans FB" pitchFamily="34" charset="0"/>
              </a:rPr>
              <a:t>Accommodations for learning styles</a:t>
            </a:r>
          </a:p>
          <a:p>
            <a:pPr lvl="1"/>
            <a:r>
              <a:rPr lang="en-US" dirty="0" smtClean="0">
                <a:latin typeface="Berlin Sans FB" pitchFamily="34" charset="0"/>
              </a:rPr>
              <a:t>Visual</a:t>
            </a:r>
          </a:p>
          <a:p>
            <a:pPr lvl="1"/>
            <a:r>
              <a:rPr lang="en-US" dirty="0" smtClean="0">
                <a:latin typeface="Berlin Sans FB" pitchFamily="34" charset="0"/>
              </a:rPr>
              <a:t>Auditory</a:t>
            </a:r>
          </a:p>
          <a:p>
            <a:pPr lvl="1"/>
            <a:r>
              <a:rPr lang="en-US" dirty="0" smtClean="0">
                <a:latin typeface="Berlin Sans FB" pitchFamily="34" charset="0"/>
              </a:rPr>
              <a:t>Kinesthetic</a:t>
            </a:r>
          </a:p>
          <a:p>
            <a:endParaRPr lang="en-US" dirty="0" smtClean="0">
              <a:latin typeface="Berlin Sans FB" pitchFamily="34" charset="0"/>
            </a:endParaRPr>
          </a:p>
        </p:txBody>
      </p:sp>
      <p:pic>
        <p:nvPicPr>
          <p:cNvPr id="5122" name="Picture 2" descr="C:\Users\Fiasco\AppData\Local\Microsoft\Windows\Temporary Internet Files\Content.IE5\PQY2SB26\MC900060279[1].wmf"/>
          <p:cNvPicPr>
            <a:picLocks noChangeAspect="1" noChangeArrowheads="1"/>
          </p:cNvPicPr>
          <p:nvPr/>
        </p:nvPicPr>
        <p:blipFill>
          <a:blip r:embed="rId2" cstate="print"/>
          <a:srcRect/>
          <a:stretch>
            <a:fillRect/>
          </a:stretch>
        </p:blipFill>
        <p:spPr bwMode="auto">
          <a:xfrm flipH="1">
            <a:off x="4953000" y="3962400"/>
            <a:ext cx="3651604" cy="28956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a:bodyPr>
          <a:lstStyle/>
          <a:p>
            <a:r>
              <a:rPr lang="en-US" dirty="0" smtClean="0">
                <a:solidFill>
                  <a:schemeClr val="bg1"/>
                </a:solidFill>
                <a:latin typeface="Berlin Sans FB" pitchFamily="34" charset="0"/>
              </a:rPr>
              <a:t>Top 30 Tips for Parents</a:t>
            </a:r>
            <a:endParaRPr lang="en-US" dirty="0">
              <a:solidFill>
                <a:schemeClr val="bg1"/>
              </a:solidFill>
              <a:latin typeface="Berlin Sans FB" pitchFamily="34" charset="0"/>
            </a:endParaRP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latin typeface="Berlin Sans FB" pitchFamily="34" charset="0"/>
              </a:rPr>
              <a:t>Make sure what you’re dealing with really is AD/HD</a:t>
            </a:r>
          </a:p>
          <a:p>
            <a:pPr marL="514350" indent="-514350">
              <a:buFont typeface="+mj-lt"/>
              <a:buAutoNum type="arabicPeriod"/>
            </a:pPr>
            <a:r>
              <a:rPr lang="en-US" dirty="0" smtClean="0">
                <a:latin typeface="Berlin Sans FB" pitchFamily="34" charset="0"/>
              </a:rPr>
              <a:t>Build your support.</a:t>
            </a:r>
          </a:p>
          <a:p>
            <a:pPr marL="514350" indent="-514350">
              <a:buFont typeface="+mj-lt"/>
              <a:buAutoNum type="arabicPeriod"/>
            </a:pPr>
            <a:r>
              <a:rPr lang="en-US" dirty="0" smtClean="0">
                <a:latin typeface="Berlin Sans FB" pitchFamily="34" charset="0"/>
              </a:rPr>
              <a:t>Know your limits.</a:t>
            </a:r>
          </a:p>
          <a:p>
            <a:pPr marL="514350" indent="-514350">
              <a:buFont typeface="+mj-lt"/>
              <a:buAutoNum type="arabicPeriod"/>
            </a:pPr>
            <a:r>
              <a:rPr lang="en-US" dirty="0" smtClean="0">
                <a:latin typeface="Berlin Sans FB" pitchFamily="34" charset="0"/>
              </a:rPr>
              <a:t>Structure</a:t>
            </a:r>
          </a:p>
          <a:p>
            <a:pPr marL="514350" indent="-514350">
              <a:buFont typeface="+mj-lt"/>
              <a:buAutoNum type="arabicPeriod"/>
            </a:pPr>
            <a:r>
              <a:rPr lang="en-US" dirty="0" smtClean="0">
                <a:latin typeface="Berlin Sans FB" pitchFamily="34" charset="0"/>
              </a:rPr>
              <a:t>Post rules</a:t>
            </a:r>
          </a:p>
          <a:p>
            <a:pPr marL="514350" indent="-514350">
              <a:buFont typeface="+mj-lt"/>
              <a:buAutoNum type="arabicPeriod"/>
            </a:pPr>
            <a:r>
              <a:rPr lang="en-US" dirty="0" smtClean="0">
                <a:latin typeface="Berlin Sans FB" pitchFamily="34" charset="0"/>
              </a:rPr>
              <a:t>Repeat directions</a:t>
            </a:r>
          </a:p>
          <a:p>
            <a:pPr marL="514350" indent="-514350">
              <a:buFont typeface="+mj-lt"/>
              <a:buAutoNum type="arabicPeriod"/>
            </a:pPr>
            <a:r>
              <a:rPr lang="en-US" dirty="0" smtClean="0">
                <a:latin typeface="Berlin Sans FB" pitchFamily="34" charset="0"/>
              </a:rPr>
              <a:t>Make frequent eye contact.</a:t>
            </a:r>
          </a:p>
          <a:p>
            <a:pPr marL="514350" indent="-514350">
              <a:buFont typeface="+mj-lt"/>
              <a:buAutoNum type="arabicPeriod"/>
            </a:pPr>
            <a:r>
              <a:rPr lang="en-US" dirty="0" smtClean="0">
                <a:latin typeface="Berlin Sans FB" pitchFamily="34" charset="0"/>
              </a:rPr>
              <a:t>Set limits, boundaries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normAutofit/>
          </a:bodyPr>
          <a:lstStyle/>
          <a:p>
            <a:r>
              <a:rPr lang="en-US" dirty="0" smtClean="0">
                <a:solidFill>
                  <a:schemeClr val="bg1"/>
                </a:solidFill>
                <a:latin typeface="Berlin Sans FB" pitchFamily="34" charset="0"/>
              </a:rPr>
              <a:t>Top 30 Tips for Parents</a:t>
            </a:r>
            <a:endParaRPr lang="en-US" dirty="0">
              <a:solidFill>
                <a:schemeClr val="bg1"/>
              </a:solidFill>
              <a:latin typeface="Berlin Sans FB" pitchFamily="34" charset="0"/>
            </a:endParaRPr>
          </a:p>
        </p:txBody>
      </p:sp>
      <p:sp>
        <p:nvSpPr>
          <p:cNvPr id="3" name="Content Placeholder 2"/>
          <p:cNvSpPr>
            <a:spLocks noGrp="1"/>
          </p:cNvSpPr>
          <p:nvPr>
            <p:ph idx="1"/>
          </p:nvPr>
        </p:nvSpPr>
        <p:spPr/>
        <p:txBody>
          <a:bodyPr>
            <a:normAutofit/>
          </a:bodyPr>
          <a:lstStyle/>
          <a:p>
            <a:pPr marL="514350" indent="-514350">
              <a:buNone/>
            </a:pPr>
            <a:r>
              <a:rPr lang="en-US" dirty="0" smtClean="0">
                <a:latin typeface="Berlin Sans FB" pitchFamily="34" charset="0"/>
              </a:rPr>
              <a:t>9. Have predictable schedule as possible. </a:t>
            </a:r>
          </a:p>
          <a:p>
            <a:pPr marL="514350" indent="-514350">
              <a:buAutoNum type="arabicPeriod" startAt="10"/>
            </a:pPr>
            <a:r>
              <a:rPr lang="en-US" dirty="0" smtClean="0">
                <a:latin typeface="Berlin Sans FB" pitchFamily="34" charset="0"/>
              </a:rPr>
              <a:t>Special care for transitions</a:t>
            </a:r>
          </a:p>
          <a:p>
            <a:pPr marL="514350" indent="-514350">
              <a:buAutoNum type="arabicPeriod" startAt="10"/>
            </a:pPr>
            <a:r>
              <a:rPr lang="en-US" dirty="0" smtClean="0">
                <a:latin typeface="Berlin Sans FB" pitchFamily="34" charset="0"/>
              </a:rPr>
              <a:t>Allow for escape valves.</a:t>
            </a:r>
          </a:p>
          <a:p>
            <a:pPr marL="514350" indent="-514350">
              <a:buAutoNum type="arabicPeriod" startAt="10"/>
            </a:pPr>
            <a:r>
              <a:rPr lang="en-US" dirty="0" smtClean="0">
                <a:latin typeface="Berlin Sans FB" pitchFamily="34" charset="0"/>
              </a:rPr>
              <a:t>Provide frequent feedback</a:t>
            </a:r>
          </a:p>
          <a:p>
            <a:pPr marL="514350" indent="-514350">
              <a:buAutoNum type="arabicPeriod" startAt="10"/>
            </a:pPr>
            <a:r>
              <a:rPr lang="en-US" dirty="0" smtClean="0">
                <a:latin typeface="Berlin Sans FB" pitchFamily="34" charset="0"/>
              </a:rPr>
              <a:t>Break down large tasks.</a:t>
            </a:r>
          </a:p>
          <a:p>
            <a:pPr marL="514350" indent="-514350">
              <a:buAutoNum type="arabicPeriod" startAt="10"/>
            </a:pPr>
            <a:r>
              <a:rPr lang="en-US" dirty="0" smtClean="0">
                <a:latin typeface="Berlin Sans FB" pitchFamily="34" charset="0"/>
              </a:rPr>
              <a:t>Loosen up! Act silly!</a:t>
            </a:r>
          </a:p>
          <a:p>
            <a:pPr marL="514350" indent="-514350">
              <a:buAutoNum type="arabicPeriod" startAt="10"/>
            </a:pPr>
            <a:r>
              <a:rPr lang="en-US" dirty="0" smtClean="0">
                <a:latin typeface="Berlin Sans FB" pitchFamily="34" charset="0"/>
              </a:rPr>
              <a:t>But watch out for over-stimulation.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normAutofit/>
          </a:bodyPr>
          <a:lstStyle/>
          <a:p>
            <a:r>
              <a:rPr lang="en-US" dirty="0" smtClean="0">
                <a:solidFill>
                  <a:schemeClr val="bg1"/>
                </a:solidFill>
                <a:latin typeface="Berlin Sans FB" pitchFamily="34" charset="0"/>
              </a:rPr>
              <a:t>Top 30 Tips for Parents</a:t>
            </a:r>
            <a:endParaRPr lang="en-US" dirty="0">
              <a:solidFill>
                <a:schemeClr val="bg1"/>
              </a:solidFill>
              <a:latin typeface="Berlin Sans FB" pitchFamily="34" charset="0"/>
            </a:endParaRPr>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marL="514350" indent="-514350">
              <a:buNone/>
            </a:pPr>
            <a:r>
              <a:rPr lang="en-US" dirty="0" smtClean="0">
                <a:latin typeface="Berlin Sans FB" pitchFamily="34" charset="0"/>
              </a:rPr>
              <a:t>16. Seek out and underscore success as much as possible.</a:t>
            </a:r>
          </a:p>
          <a:p>
            <a:pPr marL="514350" indent="-514350">
              <a:buNone/>
            </a:pPr>
            <a:r>
              <a:rPr lang="en-US" dirty="0" smtClean="0">
                <a:latin typeface="Berlin Sans FB" pitchFamily="34" charset="0"/>
              </a:rPr>
              <a:t>17. Use tricks to improve memory.</a:t>
            </a:r>
          </a:p>
          <a:p>
            <a:pPr marL="514350" indent="-514350">
              <a:buNone/>
            </a:pPr>
            <a:r>
              <a:rPr lang="en-US" dirty="0" smtClean="0">
                <a:latin typeface="Berlin Sans FB" pitchFamily="34" charset="0"/>
              </a:rPr>
              <a:t>18. Announce what you are going to say before you say it.  Say it.  Then say what you have said.</a:t>
            </a:r>
          </a:p>
          <a:p>
            <a:pPr marL="514350" indent="-514350">
              <a:buNone/>
            </a:pPr>
            <a:r>
              <a:rPr lang="en-US" dirty="0" smtClean="0">
                <a:latin typeface="Berlin Sans FB" pitchFamily="34" charset="0"/>
              </a:rPr>
              <a:t>19. Simplify instructions. Simplify choices.</a:t>
            </a:r>
          </a:p>
          <a:p>
            <a:pPr marL="514350" indent="-514350">
              <a:buNone/>
            </a:pPr>
            <a:r>
              <a:rPr lang="en-US" dirty="0" smtClean="0">
                <a:latin typeface="Berlin Sans FB" pitchFamily="34" charset="0"/>
              </a:rPr>
              <a:t>20. Use feedback that helps child become self-observant.</a:t>
            </a:r>
          </a:p>
          <a:p>
            <a:pPr marL="1771650" lvl="3" indent="-514350"/>
            <a:r>
              <a:rPr lang="en-US" sz="2800" dirty="0" smtClean="0">
                <a:latin typeface="Berlin Sans FB" pitchFamily="34" charset="0"/>
              </a:rPr>
              <a:t>AD/HD children often have no idea how they come across or how they have been behaving.  Try to give them this information in a constructive way.  Ask questions like “Do you know what just happened?” or “How do you think you might have said that differently?” or “Why do you think that other girl looked sad when you said what you said?”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normAutofit/>
          </a:bodyPr>
          <a:lstStyle/>
          <a:p>
            <a:r>
              <a:rPr lang="en-US" dirty="0" smtClean="0">
                <a:solidFill>
                  <a:schemeClr val="bg1"/>
                </a:solidFill>
                <a:latin typeface="Berlin Sans FB" pitchFamily="34" charset="0"/>
              </a:rPr>
              <a:t>Top 30 Tips for Parents</a:t>
            </a:r>
            <a:endParaRPr lang="en-US" dirty="0">
              <a:solidFill>
                <a:schemeClr val="bg1"/>
              </a:solidFill>
              <a:latin typeface="Berlin Sans FB" pitchFamily="34" charset="0"/>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None/>
            </a:pPr>
            <a:r>
              <a:rPr lang="en-US" sz="2800" dirty="0" smtClean="0">
                <a:latin typeface="Berlin Sans FB" pitchFamily="34" charset="0"/>
              </a:rPr>
              <a:t>21. Make expectations explicit.</a:t>
            </a:r>
          </a:p>
          <a:p>
            <a:pPr marL="514350" indent="-514350">
              <a:buNone/>
            </a:pPr>
            <a:r>
              <a:rPr lang="en-US" sz="2800" dirty="0" smtClean="0">
                <a:latin typeface="Berlin Sans FB" pitchFamily="34" charset="0"/>
              </a:rPr>
              <a:t>22. Children with AD/HD respond to rewards and incentives.</a:t>
            </a:r>
          </a:p>
          <a:p>
            <a:pPr marL="514350" indent="-514350">
              <a:buNone/>
            </a:pPr>
            <a:r>
              <a:rPr lang="en-US" sz="2800" dirty="0" smtClean="0">
                <a:latin typeface="Berlin Sans FB" pitchFamily="34" charset="0"/>
              </a:rPr>
              <a:t>23. Try discreetly to offer specific and explicit advise as a sort of social coaching.</a:t>
            </a:r>
          </a:p>
          <a:p>
            <a:pPr marL="514350" indent="-514350">
              <a:buNone/>
            </a:pPr>
            <a:r>
              <a:rPr lang="en-US" sz="2800" dirty="0" smtClean="0">
                <a:latin typeface="Berlin Sans FB" pitchFamily="34" charset="0"/>
              </a:rPr>
              <a:t>24. Make a game out of things when possible.</a:t>
            </a:r>
          </a:p>
          <a:p>
            <a:pPr marL="514350" indent="-514350">
              <a:buNone/>
            </a:pPr>
            <a:r>
              <a:rPr lang="en-US" sz="2800" dirty="0" smtClean="0">
                <a:latin typeface="Berlin Sans FB" pitchFamily="34" charset="0"/>
              </a:rPr>
              <a:t>25. Give responsibility back to child when possible.</a:t>
            </a:r>
          </a:p>
          <a:p>
            <a:pPr marL="514350" indent="-514350">
              <a:buNone/>
            </a:pPr>
            <a:r>
              <a:rPr lang="en-US" sz="2800" dirty="0" smtClean="0">
                <a:latin typeface="Berlin Sans FB" pitchFamily="34" charset="0"/>
              </a:rPr>
              <a:t>26. Praise, stroke, approve, encourage, nourish.</a:t>
            </a:r>
          </a:p>
          <a:p>
            <a:pPr marL="514350" indent="-514350">
              <a:buNone/>
            </a:pPr>
            <a:r>
              <a:rPr lang="en-US" sz="2800" dirty="0" smtClean="0">
                <a:latin typeface="Berlin Sans FB" pitchFamily="34" charset="0"/>
              </a:rPr>
              <a:t>27. Be like the conductor of a symphony.  Get the orchestra’s attention before beginning.</a:t>
            </a:r>
          </a:p>
          <a:p>
            <a:pPr marL="514350" indent="-514350">
              <a:buNone/>
            </a:pPr>
            <a:endParaRPr lang="en-US" sz="2800" dirty="0" smtClean="0">
              <a:latin typeface="Berlin Sans FB"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Autofit/>
          </a:bodyPr>
          <a:lstStyle/>
          <a:p>
            <a:r>
              <a:rPr lang="en-US" dirty="0" smtClean="0">
                <a:solidFill>
                  <a:schemeClr val="bg1"/>
                </a:solidFill>
                <a:latin typeface="Berlin Sans FB" pitchFamily="34" charset="0"/>
              </a:rPr>
              <a:t>Official Diagnostic Criteria: </a:t>
            </a:r>
            <a:br>
              <a:rPr lang="en-US" dirty="0" smtClean="0">
                <a:solidFill>
                  <a:schemeClr val="bg1"/>
                </a:solidFill>
                <a:latin typeface="Berlin Sans FB" pitchFamily="34" charset="0"/>
              </a:rPr>
            </a:br>
            <a:r>
              <a:rPr lang="en-US" dirty="0" smtClean="0">
                <a:solidFill>
                  <a:schemeClr val="bg1"/>
                </a:solidFill>
                <a:latin typeface="Berlin Sans FB" pitchFamily="34" charset="0"/>
              </a:rPr>
              <a:t>ADD (Inattention)</a:t>
            </a:r>
            <a:endParaRPr lang="en-US" dirty="0">
              <a:solidFill>
                <a:schemeClr val="bg1"/>
              </a:solidFill>
              <a:latin typeface="Berlin Sans FB" pitchFamily="34" charset="0"/>
            </a:endParaRPr>
          </a:p>
        </p:txBody>
      </p:sp>
      <p:sp>
        <p:nvSpPr>
          <p:cNvPr id="3" name="Content Placeholder 2"/>
          <p:cNvSpPr>
            <a:spLocks noGrp="1"/>
          </p:cNvSpPr>
          <p:nvPr>
            <p:ph idx="1"/>
          </p:nvPr>
        </p:nvSpPr>
        <p:spPr>
          <a:xfrm>
            <a:off x="457200" y="1600200"/>
            <a:ext cx="8229600" cy="5029200"/>
          </a:xfrm>
        </p:spPr>
        <p:txBody>
          <a:bodyPr>
            <a:normAutofit/>
          </a:bodyPr>
          <a:lstStyle/>
          <a:p>
            <a:pPr>
              <a:buNone/>
            </a:pPr>
            <a:r>
              <a:rPr lang="en-US" sz="2400" b="1" dirty="0" smtClean="0">
                <a:latin typeface="Berlin Sans FB" pitchFamily="34" charset="0"/>
              </a:rPr>
              <a:t>Child must exhibit 6 or more of the following:</a:t>
            </a:r>
          </a:p>
          <a:p>
            <a:pPr marL="514350" indent="-514350">
              <a:buFont typeface="+mj-lt"/>
              <a:buAutoNum type="arabicPeriod"/>
            </a:pPr>
            <a:r>
              <a:rPr lang="en-US" sz="2000" dirty="0" smtClean="0">
                <a:latin typeface="Berlin Sans FB" pitchFamily="34" charset="0"/>
              </a:rPr>
              <a:t>Often fails to give closer attention to details or makes careless mistakes in schoolwork or other activities.</a:t>
            </a:r>
          </a:p>
          <a:p>
            <a:pPr marL="514350" indent="-514350">
              <a:buFont typeface="+mj-lt"/>
              <a:buAutoNum type="arabicPeriod"/>
            </a:pPr>
            <a:r>
              <a:rPr lang="en-US" sz="2000" dirty="0" smtClean="0">
                <a:latin typeface="Berlin Sans FB" pitchFamily="34" charset="0"/>
              </a:rPr>
              <a:t>Often has difficulty sustaining attention in tasks or play activities.</a:t>
            </a:r>
          </a:p>
          <a:p>
            <a:pPr marL="514350" indent="-514350">
              <a:buFont typeface="+mj-lt"/>
              <a:buAutoNum type="arabicPeriod"/>
            </a:pPr>
            <a:r>
              <a:rPr lang="en-US" sz="2000" dirty="0" smtClean="0">
                <a:latin typeface="Berlin Sans FB" pitchFamily="34" charset="0"/>
              </a:rPr>
              <a:t>Often does not appear to listen when spoken to directly.</a:t>
            </a:r>
          </a:p>
          <a:p>
            <a:pPr marL="514350" indent="-514350">
              <a:buFont typeface="+mj-lt"/>
              <a:buAutoNum type="arabicPeriod"/>
            </a:pPr>
            <a:r>
              <a:rPr lang="en-US" sz="2000" dirty="0" smtClean="0">
                <a:latin typeface="Berlin Sans FB" pitchFamily="34" charset="0"/>
              </a:rPr>
              <a:t>Often does not follow through on instructions and fails to finish school work, chores, or duties.</a:t>
            </a:r>
          </a:p>
          <a:p>
            <a:pPr marL="514350" indent="-514350">
              <a:buFont typeface="+mj-lt"/>
              <a:buAutoNum type="arabicPeriod"/>
            </a:pPr>
            <a:r>
              <a:rPr lang="en-US" sz="2000" dirty="0" smtClean="0">
                <a:latin typeface="Berlin Sans FB" pitchFamily="34" charset="0"/>
              </a:rPr>
              <a:t>Often has difficulty organizing tasks and activities.</a:t>
            </a:r>
          </a:p>
          <a:p>
            <a:pPr marL="514350" indent="-514350">
              <a:buFont typeface="+mj-lt"/>
              <a:buAutoNum type="arabicPeriod"/>
            </a:pPr>
            <a:r>
              <a:rPr lang="en-US" sz="2000" dirty="0" smtClean="0">
                <a:latin typeface="Berlin Sans FB" pitchFamily="34" charset="0"/>
              </a:rPr>
              <a:t>Often avoids, dislikes, or is reluctant to engage in tasks requiring sustained mental effort (such as schoolwork or homework).</a:t>
            </a:r>
          </a:p>
          <a:p>
            <a:pPr marL="514350" indent="-514350">
              <a:buFont typeface="+mj-lt"/>
              <a:buAutoNum type="arabicPeriod"/>
            </a:pPr>
            <a:r>
              <a:rPr lang="en-US" sz="2000" dirty="0" smtClean="0">
                <a:latin typeface="Berlin Sans FB" pitchFamily="34" charset="0"/>
              </a:rPr>
              <a:t>Often loses things necessary for tasks or activities (for example, toys, school assignments, pencils, books or tools).</a:t>
            </a:r>
          </a:p>
          <a:p>
            <a:pPr marL="514350" indent="-514350">
              <a:buFont typeface="+mj-lt"/>
              <a:buAutoNum type="arabicPeriod"/>
            </a:pPr>
            <a:r>
              <a:rPr lang="en-US" sz="2000" dirty="0" smtClean="0">
                <a:latin typeface="Berlin Sans FB" pitchFamily="34" charset="0"/>
              </a:rPr>
              <a:t>Is often easily distracted by extraneous stimuli.</a:t>
            </a:r>
          </a:p>
          <a:p>
            <a:pPr marL="514350" indent="-514350">
              <a:buFont typeface="+mj-lt"/>
              <a:buAutoNum type="arabicPeriod"/>
            </a:pPr>
            <a:r>
              <a:rPr lang="en-US" sz="2000" dirty="0" smtClean="0">
                <a:latin typeface="Berlin Sans FB" pitchFamily="34" charset="0"/>
              </a:rPr>
              <a:t>Often forgetful in daily activities.</a:t>
            </a:r>
            <a:endParaRPr lang="en-US" dirty="0" smtClean="0">
              <a:latin typeface="Berlin Sans FB"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a:bodyPr>
          <a:lstStyle/>
          <a:p>
            <a:r>
              <a:rPr lang="en-US" dirty="0" smtClean="0">
                <a:solidFill>
                  <a:schemeClr val="bg1"/>
                </a:solidFill>
                <a:latin typeface="Berlin Sans FB" pitchFamily="34" charset="0"/>
              </a:rPr>
              <a:t>Top 30 Tips for Parents</a:t>
            </a:r>
            <a:endParaRPr lang="en-US" dirty="0">
              <a:solidFill>
                <a:schemeClr val="bg1"/>
              </a:solidFill>
              <a:latin typeface="Berlin Sans FB" pitchFamily="34" charset="0"/>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None/>
            </a:pPr>
            <a:r>
              <a:rPr lang="en-US" sz="2800" dirty="0" smtClean="0">
                <a:latin typeface="Berlin Sans FB" pitchFamily="34" charset="0"/>
              </a:rPr>
              <a:t>28. Expect to repeat, repeat, repeat.</a:t>
            </a:r>
          </a:p>
          <a:p>
            <a:pPr marL="514350" indent="-514350">
              <a:buNone/>
            </a:pPr>
            <a:r>
              <a:rPr lang="en-US" sz="2800" dirty="0" smtClean="0">
                <a:latin typeface="Berlin Sans FB" pitchFamily="34" charset="0"/>
              </a:rPr>
              <a:t>29. Provide for exercise.</a:t>
            </a:r>
          </a:p>
          <a:p>
            <a:pPr marL="1314450" lvl="2" indent="-514350"/>
            <a:r>
              <a:rPr lang="en-US" sz="2000" dirty="0" smtClean="0">
                <a:latin typeface="Berlin Sans FB" pitchFamily="34" charset="0"/>
              </a:rPr>
              <a:t>One of the best treatments for AD/HD, in both children and adults, is exercise, preferable vigorous exercise.  Exercise helps work off excess energy, it helps focus attention, it stimulates certain hormones and </a:t>
            </a:r>
            <a:r>
              <a:rPr lang="en-US" sz="2000" dirty="0" err="1" smtClean="0">
                <a:latin typeface="Berlin Sans FB" pitchFamily="34" charset="0"/>
              </a:rPr>
              <a:t>neurochemicals</a:t>
            </a:r>
            <a:r>
              <a:rPr lang="en-US" sz="2000" dirty="0" smtClean="0">
                <a:latin typeface="Berlin Sans FB" pitchFamily="34" charset="0"/>
              </a:rPr>
              <a:t> that are beneficial, and it is fun.</a:t>
            </a:r>
          </a:p>
          <a:p>
            <a:pPr marL="514350" indent="-514350">
              <a:buNone/>
            </a:pPr>
            <a:r>
              <a:rPr lang="en-US" sz="2800" dirty="0" smtClean="0">
                <a:latin typeface="Berlin Sans FB" pitchFamily="34" charset="0"/>
              </a:rPr>
              <a:t>30. Always be on the lookout for sparkling moments!</a:t>
            </a:r>
          </a:p>
          <a:p>
            <a:pPr marL="1314450" lvl="2" indent="-514350"/>
            <a:r>
              <a:rPr lang="en-US" sz="2000" dirty="0" smtClean="0">
                <a:latin typeface="Berlin Sans FB" pitchFamily="34" charset="0"/>
              </a:rPr>
              <a:t>These kids are far more talented and gifted than they often seem.  They are full of creativity, play, spontaneity, and good cheer.  They usually have a “special something” that enhances whatever setting they’re in.</a:t>
            </a:r>
          </a:p>
          <a:p>
            <a:pPr marL="514350" indent="-514350">
              <a:buNone/>
            </a:pPr>
            <a:endParaRPr lang="en-US" sz="2800" dirty="0" smtClean="0">
              <a:latin typeface="Berlin Sans FB"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normAutofit/>
          </a:bodyPr>
          <a:lstStyle/>
          <a:p>
            <a:r>
              <a:rPr lang="en-US" dirty="0" smtClean="0">
                <a:solidFill>
                  <a:schemeClr val="bg1"/>
                </a:solidFill>
                <a:latin typeface="Berlin Sans FB" pitchFamily="34" charset="0"/>
              </a:rPr>
              <a:t>Methods for Building Confidence</a:t>
            </a:r>
            <a:endParaRPr lang="en-US" dirty="0">
              <a:solidFill>
                <a:schemeClr val="bg1"/>
              </a:solidFill>
              <a:latin typeface="Berlin Sans FB" pitchFamily="34" charset="0"/>
            </a:endParaRPr>
          </a:p>
        </p:txBody>
      </p:sp>
      <p:sp>
        <p:nvSpPr>
          <p:cNvPr id="3" name="Content Placeholder 2"/>
          <p:cNvSpPr>
            <a:spLocks noGrp="1"/>
          </p:cNvSpPr>
          <p:nvPr>
            <p:ph idx="1"/>
          </p:nvPr>
        </p:nvSpPr>
        <p:spPr/>
        <p:txBody>
          <a:bodyPr/>
          <a:lstStyle/>
          <a:p>
            <a:r>
              <a:rPr lang="en-US" dirty="0" smtClean="0">
                <a:latin typeface="Berlin Sans FB" pitchFamily="34" charset="0"/>
              </a:rPr>
              <a:t>Fun and Laughter</a:t>
            </a:r>
          </a:p>
          <a:p>
            <a:r>
              <a:rPr lang="en-US" dirty="0" smtClean="0">
                <a:latin typeface="Berlin Sans FB" pitchFamily="34" charset="0"/>
              </a:rPr>
              <a:t>Breathing Techniques</a:t>
            </a:r>
          </a:p>
          <a:p>
            <a:r>
              <a:rPr lang="en-US" dirty="0" smtClean="0">
                <a:latin typeface="Berlin Sans FB" pitchFamily="34" charset="0"/>
              </a:rPr>
              <a:t>Yoga and Slow-Movement Exercises</a:t>
            </a:r>
          </a:p>
          <a:p>
            <a:r>
              <a:rPr lang="en-US" dirty="0" smtClean="0">
                <a:latin typeface="Berlin Sans FB" pitchFamily="34" charset="0"/>
              </a:rPr>
              <a:t>Visualization and Guided Imagery</a:t>
            </a:r>
          </a:p>
          <a:p>
            <a:r>
              <a:rPr lang="en-US" dirty="0" smtClean="0">
                <a:latin typeface="Berlin Sans FB" pitchFamily="34" charset="0"/>
              </a:rPr>
              <a:t>Music</a:t>
            </a:r>
          </a:p>
          <a:p>
            <a:r>
              <a:rPr lang="en-US" dirty="0" smtClean="0">
                <a:latin typeface="Berlin Sans FB" pitchFamily="34" charset="0"/>
              </a:rPr>
              <a:t>Leisure Activities, Recreation and Hobbies</a:t>
            </a:r>
          </a:p>
          <a:p>
            <a:r>
              <a:rPr lang="en-US" dirty="0" smtClean="0">
                <a:latin typeface="Berlin Sans FB" pitchFamily="34" charset="0"/>
              </a:rPr>
              <a:t>Exercise</a:t>
            </a:r>
            <a:endParaRPr lang="en-US" dirty="0">
              <a:latin typeface="Berlin Sans FB" pitchFamily="34" charset="0"/>
            </a:endParaRPr>
          </a:p>
        </p:txBody>
      </p:sp>
      <p:pic>
        <p:nvPicPr>
          <p:cNvPr id="6147" name="Picture 3" descr="C:\Users\Fiasco\AppData\Local\Microsoft\Windows\Temporary Internet Files\Content.IE5\DKYUXNJV\MC900441798[1].png"/>
          <p:cNvPicPr>
            <a:picLocks noChangeAspect="1" noChangeArrowheads="1"/>
          </p:cNvPicPr>
          <p:nvPr/>
        </p:nvPicPr>
        <p:blipFill>
          <a:blip r:embed="rId3" cstate="print"/>
          <a:srcRect/>
          <a:stretch>
            <a:fillRect/>
          </a:stretch>
        </p:blipFill>
        <p:spPr bwMode="auto">
          <a:xfrm>
            <a:off x="6172200" y="1219200"/>
            <a:ext cx="2743200" cy="274320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Questions?</a:t>
            </a:r>
            <a:endParaRPr lang="en-US" dirty="0"/>
          </a:p>
        </p:txBody>
      </p:sp>
      <p:pic>
        <p:nvPicPr>
          <p:cNvPr id="4098" name="Picture 2" descr="C:\Users\Fiasco\AppData\Local\Microsoft\Windows\Temporary Internet Files\Content.IE5\LB3RH5DH\MC900441902[1].wmf"/>
          <p:cNvPicPr>
            <a:picLocks noChangeAspect="1" noChangeArrowheads="1"/>
          </p:cNvPicPr>
          <p:nvPr/>
        </p:nvPicPr>
        <p:blipFill>
          <a:blip r:embed="rId2" cstate="print"/>
          <a:srcRect/>
          <a:stretch>
            <a:fillRect/>
          </a:stretch>
        </p:blipFill>
        <p:spPr bwMode="auto">
          <a:xfrm>
            <a:off x="3276600" y="2133600"/>
            <a:ext cx="2589213" cy="3059488"/>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Terry </a:t>
            </a:r>
            <a:r>
              <a:rPr lang="en-US" dirty="0" err="1" smtClean="0"/>
              <a:t>Wilke</a:t>
            </a:r>
            <a:r>
              <a:rPr lang="en-US" dirty="0" smtClean="0"/>
              <a:t>, LCSW 		(619) 300-8498</a:t>
            </a:r>
          </a:p>
          <a:p>
            <a:endParaRPr lang="en-US" dirty="0" smtClean="0"/>
          </a:p>
          <a:p>
            <a:r>
              <a:rPr lang="en-US" dirty="0" smtClean="0"/>
              <a:t>BRAKES: Interactive Newsletter for Kids with ADHD </a:t>
            </a:r>
            <a:r>
              <a:rPr lang="en-US" dirty="0" smtClean="0">
                <a:hlinkClick r:id="rId2"/>
              </a:rPr>
              <a:t>www.maginationpress.com</a:t>
            </a:r>
            <a:endParaRPr lang="en-US" dirty="0" smtClean="0"/>
          </a:p>
          <a:p>
            <a:endParaRPr lang="en-US" dirty="0" smtClean="0">
              <a:hlinkClick r:id="rId3"/>
            </a:endParaRPr>
          </a:p>
          <a:p>
            <a:r>
              <a:rPr lang="en-US" dirty="0" smtClean="0">
                <a:hlinkClick r:id="rId3"/>
              </a:rPr>
              <a:t>www.CHADD.net</a:t>
            </a:r>
            <a:endParaRPr lang="en-US" dirty="0" smtClean="0"/>
          </a:p>
          <a:p>
            <a:pPr lvl="1"/>
            <a:r>
              <a:rPr lang="en-US" dirty="0" smtClean="0"/>
              <a:t>Meetings in </a:t>
            </a:r>
            <a:r>
              <a:rPr lang="en-US" dirty="0" err="1" smtClean="0"/>
              <a:t>Clairemont</a:t>
            </a:r>
            <a:r>
              <a:rPr lang="en-US" dirty="0" smtClean="0"/>
              <a:t>, Chula Vista, Encinitas, Rancho </a:t>
            </a:r>
            <a:r>
              <a:rPr lang="en-US" dirty="0" err="1" smtClean="0"/>
              <a:t>Penisquitos</a:t>
            </a:r>
            <a:r>
              <a:rPr lang="en-US"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normAutofit fontScale="90000"/>
          </a:bodyPr>
          <a:lstStyle/>
          <a:p>
            <a:r>
              <a:rPr lang="en-US" dirty="0" smtClean="0">
                <a:solidFill>
                  <a:schemeClr val="bg1"/>
                </a:solidFill>
                <a:latin typeface="Berlin Sans FB" pitchFamily="34" charset="0"/>
              </a:rPr>
              <a:t>Official Diagnostic Criteria:</a:t>
            </a:r>
            <a:br>
              <a:rPr lang="en-US" dirty="0" smtClean="0">
                <a:solidFill>
                  <a:schemeClr val="bg1"/>
                </a:solidFill>
                <a:latin typeface="Berlin Sans FB" pitchFamily="34" charset="0"/>
              </a:rPr>
            </a:br>
            <a:r>
              <a:rPr lang="en-US" dirty="0" smtClean="0">
                <a:solidFill>
                  <a:schemeClr val="bg1"/>
                </a:solidFill>
                <a:latin typeface="Berlin Sans FB" pitchFamily="34" charset="0"/>
              </a:rPr>
              <a:t>Hyperactivity/Impulsivity</a:t>
            </a:r>
            <a:endParaRPr lang="en-US" dirty="0">
              <a:solidFill>
                <a:schemeClr val="bg1"/>
              </a:solidFill>
              <a:latin typeface="Berlin Sans FB" pitchFamily="34" charset="0"/>
            </a:endParaRPr>
          </a:p>
        </p:txBody>
      </p:sp>
      <p:sp>
        <p:nvSpPr>
          <p:cNvPr id="3" name="Content Placeholder 2"/>
          <p:cNvSpPr>
            <a:spLocks noGrp="1"/>
          </p:cNvSpPr>
          <p:nvPr>
            <p:ph idx="1"/>
          </p:nvPr>
        </p:nvSpPr>
        <p:spPr/>
        <p:txBody>
          <a:bodyPr>
            <a:noAutofit/>
          </a:bodyPr>
          <a:lstStyle/>
          <a:p>
            <a:pPr>
              <a:buNone/>
            </a:pPr>
            <a:r>
              <a:rPr lang="en-US" sz="2400" b="1" dirty="0" smtClean="0">
                <a:latin typeface="Berlin Sans FB" pitchFamily="34" charset="0"/>
              </a:rPr>
              <a:t>Child must exhibit 6 or more of the following:</a:t>
            </a:r>
          </a:p>
          <a:p>
            <a:pPr>
              <a:buFont typeface="+mj-lt"/>
              <a:buAutoNum type="arabicPeriod"/>
            </a:pPr>
            <a:r>
              <a:rPr lang="en-US" sz="2000" dirty="0" smtClean="0">
                <a:latin typeface="Berlin Sans FB" pitchFamily="34" charset="0"/>
              </a:rPr>
              <a:t>Often fidgets with hands or feet or squirms in seat.</a:t>
            </a:r>
          </a:p>
          <a:p>
            <a:pPr>
              <a:buFont typeface="+mj-lt"/>
              <a:buAutoNum type="arabicPeriod"/>
            </a:pPr>
            <a:r>
              <a:rPr lang="en-US" sz="2000" dirty="0" smtClean="0">
                <a:latin typeface="Berlin Sans FB" pitchFamily="34" charset="0"/>
              </a:rPr>
              <a:t>Often leaves seat in classroom or in other situations in which remaining seated in expected.</a:t>
            </a:r>
          </a:p>
          <a:p>
            <a:pPr>
              <a:buFont typeface="+mj-lt"/>
              <a:buAutoNum type="arabicPeriod"/>
            </a:pPr>
            <a:r>
              <a:rPr lang="en-US" sz="2000" dirty="0" smtClean="0">
                <a:latin typeface="Berlin Sans FB" pitchFamily="34" charset="0"/>
              </a:rPr>
              <a:t>Often runs about or climbs excessively in situations in which it is inappropriate.</a:t>
            </a:r>
          </a:p>
          <a:p>
            <a:pPr>
              <a:buFont typeface="+mj-lt"/>
              <a:buAutoNum type="arabicPeriod"/>
            </a:pPr>
            <a:r>
              <a:rPr lang="en-US" sz="2000" dirty="0" smtClean="0">
                <a:latin typeface="Berlin Sans FB" pitchFamily="34" charset="0"/>
              </a:rPr>
              <a:t>Often has difficulty playing or engaging in leisure activities quietly.</a:t>
            </a:r>
          </a:p>
          <a:p>
            <a:pPr>
              <a:buFont typeface="+mj-lt"/>
              <a:buAutoNum type="arabicPeriod"/>
            </a:pPr>
            <a:r>
              <a:rPr lang="en-US" sz="2000" dirty="0" smtClean="0">
                <a:latin typeface="Berlin Sans FB" pitchFamily="34" charset="0"/>
              </a:rPr>
              <a:t>Is often “on the go” or often acts as if “driven by a motor.”</a:t>
            </a:r>
          </a:p>
          <a:p>
            <a:pPr>
              <a:buFont typeface="+mj-lt"/>
              <a:buAutoNum type="arabicPeriod"/>
            </a:pPr>
            <a:r>
              <a:rPr lang="en-US" sz="2000" dirty="0" smtClean="0">
                <a:latin typeface="Berlin Sans FB" pitchFamily="34" charset="0"/>
              </a:rPr>
              <a:t>Often talks excessively.</a:t>
            </a:r>
          </a:p>
          <a:p>
            <a:pPr>
              <a:buFont typeface="+mj-lt"/>
              <a:buAutoNum type="arabicPeriod"/>
            </a:pPr>
            <a:r>
              <a:rPr lang="en-US" sz="2000" dirty="0" smtClean="0">
                <a:latin typeface="Berlin Sans FB" pitchFamily="34" charset="0"/>
              </a:rPr>
              <a:t>Often blurts out answers before questions have been completed.</a:t>
            </a:r>
          </a:p>
          <a:p>
            <a:pPr>
              <a:buFont typeface="+mj-lt"/>
              <a:buAutoNum type="arabicPeriod"/>
            </a:pPr>
            <a:r>
              <a:rPr lang="en-US" sz="2000" dirty="0" smtClean="0">
                <a:latin typeface="Berlin Sans FB" pitchFamily="34" charset="0"/>
              </a:rPr>
              <a:t>Often has difficulty awaiting turn.</a:t>
            </a:r>
          </a:p>
          <a:p>
            <a:pPr>
              <a:buFont typeface="+mj-lt"/>
              <a:buAutoNum type="arabicPeriod"/>
            </a:pPr>
            <a:r>
              <a:rPr lang="en-US" sz="2000" dirty="0" smtClean="0">
                <a:latin typeface="Berlin Sans FB" pitchFamily="34" charset="0"/>
              </a:rPr>
              <a:t>Often interrupts or intrudes on others (for example, butts into conversations or games).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p:spPr>
        <p:txBody>
          <a:bodyPr>
            <a:normAutofit/>
          </a:bodyPr>
          <a:lstStyle/>
          <a:p>
            <a:r>
              <a:rPr lang="en-US" dirty="0" smtClean="0">
                <a:solidFill>
                  <a:schemeClr val="bg1"/>
                </a:solidFill>
                <a:latin typeface="Berlin Sans FB" pitchFamily="34" charset="0"/>
              </a:rPr>
              <a:t>What Is Currently Known…</a:t>
            </a:r>
            <a:endParaRPr lang="en-US" dirty="0">
              <a:solidFill>
                <a:schemeClr val="bg1"/>
              </a:solidFill>
              <a:latin typeface="Berlin Sans FB" pitchFamily="34" charset="0"/>
            </a:endParaRPr>
          </a:p>
        </p:txBody>
      </p:sp>
      <p:sp>
        <p:nvSpPr>
          <p:cNvPr id="3" name="Content Placeholder 2"/>
          <p:cNvSpPr>
            <a:spLocks noGrp="1"/>
          </p:cNvSpPr>
          <p:nvPr>
            <p:ph idx="1"/>
          </p:nvPr>
        </p:nvSpPr>
        <p:spPr>
          <a:xfrm>
            <a:off x="457200" y="1600200"/>
            <a:ext cx="4495800" cy="5257800"/>
          </a:xfrm>
        </p:spPr>
        <p:txBody>
          <a:bodyPr>
            <a:normAutofit fontScale="92500" lnSpcReduction="10000"/>
          </a:bodyPr>
          <a:lstStyle/>
          <a:p>
            <a:r>
              <a:rPr lang="en-US" sz="2800" dirty="0" smtClean="0">
                <a:latin typeface="Berlin Sans FB" pitchFamily="34" charset="0"/>
              </a:rPr>
              <a:t>Estimates of ADHD prevalence among school aged children: 3-12%</a:t>
            </a:r>
          </a:p>
          <a:p>
            <a:r>
              <a:rPr lang="en-US" sz="2800" dirty="0" smtClean="0">
                <a:latin typeface="Berlin Sans FB" pitchFamily="34" charset="0"/>
              </a:rPr>
              <a:t>No one has all of the symptoms or displays the disorder in </a:t>
            </a:r>
            <a:r>
              <a:rPr lang="en-US" sz="2800" i="1" dirty="0" smtClean="0">
                <a:latin typeface="Berlin Sans FB" pitchFamily="34" charset="0"/>
              </a:rPr>
              <a:t>exactly</a:t>
            </a:r>
            <a:r>
              <a:rPr lang="en-US" sz="2800" dirty="0" smtClean="0">
                <a:latin typeface="Berlin Sans FB" pitchFamily="34" charset="0"/>
              </a:rPr>
              <a:t> the same way.</a:t>
            </a:r>
          </a:p>
          <a:p>
            <a:r>
              <a:rPr lang="en-US" sz="2800" dirty="0" smtClean="0">
                <a:latin typeface="Berlin Sans FB" pitchFamily="34" charset="0"/>
              </a:rPr>
              <a:t>Diagnosed at least 3x more frequently in boys than girls.  Research is showing that </a:t>
            </a:r>
            <a:r>
              <a:rPr lang="en-US" sz="2800" i="1" dirty="0" smtClean="0">
                <a:latin typeface="Berlin Sans FB" pitchFamily="34" charset="0"/>
              </a:rPr>
              <a:t>many</a:t>
            </a:r>
            <a:r>
              <a:rPr lang="en-US" sz="2800" dirty="0" smtClean="0">
                <a:latin typeface="Berlin Sans FB" pitchFamily="34" charset="0"/>
              </a:rPr>
              <a:t> more girls actually have ADHD and are not being diagnosed.</a:t>
            </a:r>
          </a:p>
        </p:txBody>
      </p:sp>
      <p:pic>
        <p:nvPicPr>
          <p:cNvPr id="5" name="Picture 4" descr="causes-of-adhd-400x400.jpg"/>
          <p:cNvPicPr>
            <a:picLocks noChangeAspect="1"/>
          </p:cNvPicPr>
          <p:nvPr/>
        </p:nvPicPr>
        <p:blipFill>
          <a:blip r:embed="rId2" cstate="print"/>
          <a:stretch>
            <a:fillRect/>
          </a:stretch>
        </p:blipFill>
        <p:spPr>
          <a:xfrm>
            <a:off x="4876800" y="2057400"/>
            <a:ext cx="3810000" cy="3810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jpg"/>
          <p:cNvPicPr>
            <a:picLocks noChangeAspect="1"/>
          </p:cNvPicPr>
          <p:nvPr/>
        </p:nvPicPr>
        <p:blipFill>
          <a:blip r:embed="rId2" cstate="print"/>
          <a:srcRect l="6189"/>
          <a:stretch>
            <a:fillRect/>
          </a:stretch>
        </p:blipFill>
        <p:spPr>
          <a:xfrm>
            <a:off x="0" y="1447800"/>
            <a:ext cx="4953000" cy="4343400"/>
          </a:xfrm>
          <a:prstGeom prst="rect">
            <a:avLst/>
          </a:prstGeom>
        </p:spPr>
      </p:pic>
      <p:sp>
        <p:nvSpPr>
          <p:cNvPr id="2" name="Title 1"/>
          <p:cNvSpPr>
            <a:spLocks noGrp="1"/>
          </p:cNvSpPr>
          <p:nvPr>
            <p:ph type="title"/>
          </p:nvPr>
        </p:nvSpPr>
        <p:spPr>
          <a:solidFill>
            <a:schemeClr val="accent6"/>
          </a:solidFill>
        </p:spPr>
        <p:txBody>
          <a:bodyPr>
            <a:normAutofit fontScale="90000"/>
          </a:bodyPr>
          <a:lstStyle/>
          <a:p>
            <a:r>
              <a:rPr lang="en-US" dirty="0" smtClean="0">
                <a:solidFill>
                  <a:schemeClr val="bg1"/>
                </a:solidFill>
                <a:latin typeface="Berlin Sans FB" pitchFamily="34" charset="0"/>
              </a:rPr>
              <a:t>What Is Currently Known</a:t>
            </a:r>
            <a:br>
              <a:rPr lang="en-US" dirty="0" smtClean="0">
                <a:solidFill>
                  <a:schemeClr val="bg1"/>
                </a:solidFill>
                <a:latin typeface="Berlin Sans FB" pitchFamily="34" charset="0"/>
              </a:rPr>
            </a:br>
            <a:r>
              <a:rPr lang="en-US" dirty="0">
                <a:solidFill>
                  <a:schemeClr val="bg1"/>
                </a:solidFill>
                <a:latin typeface="Berlin Sans FB" pitchFamily="34" charset="0"/>
              </a:rPr>
              <a:t>(</a:t>
            </a:r>
            <a:r>
              <a:rPr lang="en-US" dirty="0" smtClean="0">
                <a:solidFill>
                  <a:schemeClr val="bg1"/>
                </a:solidFill>
                <a:latin typeface="Berlin Sans FB" pitchFamily="34" charset="0"/>
              </a:rPr>
              <a:t>Continued…)</a:t>
            </a:r>
            <a:endParaRPr lang="en-US" dirty="0">
              <a:solidFill>
                <a:schemeClr val="bg1"/>
              </a:solidFill>
              <a:latin typeface="Berlin Sans FB" pitchFamily="34" charset="0"/>
            </a:endParaRPr>
          </a:p>
        </p:txBody>
      </p:sp>
      <p:sp>
        <p:nvSpPr>
          <p:cNvPr id="3" name="Content Placeholder 2"/>
          <p:cNvSpPr>
            <a:spLocks noGrp="1"/>
          </p:cNvSpPr>
          <p:nvPr>
            <p:ph idx="1"/>
          </p:nvPr>
        </p:nvSpPr>
        <p:spPr>
          <a:xfrm>
            <a:off x="4419600" y="1600200"/>
            <a:ext cx="4267200" cy="5029200"/>
          </a:xfrm>
        </p:spPr>
        <p:txBody>
          <a:bodyPr>
            <a:normAutofit/>
          </a:bodyPr>
          <a:lstStyle/>
          <a:p>
            <a:r>
              <a:rPr lang="en-US" sz="2800" dirty="0" smtClean="0">
                <a:latin typeface="Berlin Sans FB" pitchFamily="34" charset="0"/>
              </a:rPr>
              <a:t>Behaviors stem from their disorder.</a:t>
            </a:r>
          </a:p>
          <a:p>
            <a:pPr lvl="1"/>
            <a:r>
              <a:rPr lang="en-US" sz="2400" dirty="0" smtClean="0">
                <a:latin typeface="Berlin Sans FB" pitchFamily="34" charset="0"/>
              </a:rPr>
              <a:t>Rarely willful or deliberate</a:t>
            </a:r>
          </a:p>
          <a:p>
            <a:pPr lvl="1"/>
            <a:r>
              <a:rPr lang="en-US" sz="2400" dirty="0" smtClean="0">
                <a:latin typeface="Berlin Sans FB" pitchFamily="34" charset="0"/>
              </a:rPr>
              <a:t>Children are generally not even aware of their behaviors and how they affect others.</a:t>
            </a:r>
            <a:endParaRPr lang="en-US" dirty="0">
              <a:latin typeface="Berlin Sans FB" pitchFamily="34" charset="0"/>
            </a:endParaRPr>
          </a:p>
          <a:p>
            <a:r>
              <a:rPr lang="en-US" sz="2800" dirty="0" smtClean="0">
                <a:latin typeface="Berlin Sans FB" pitchFamily="34" charset="0"/>
              </a:rPr>
              <a:t>ADHD is not laziness or a character flaw.</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3"/>
          </a:solidFill>
        </p:spPr>
        <p:txBody>
          <a:bodyPr>
            <a:normAutofit/>
          </a:bodyPr>
          <a:lstStyle/>
          <a:p>
            <a:r>
              <a:rPr lang="en-US" dirty="0" smtClean="0">
                <a:solidFill>
                  <a:schemeClr val="bg1"/>
                </a:solidFill>
                <a:latin typeface="Berlin Sans FB" pitchFamily="34" charset="0"/>
              </a:rPr>
              <a:t>We also know that…</a:t>
            </a:r>
            <a:endParaRPr lang="en-US" dirty="0">
              <a:solidFill>
                <a:schemeClr val="bg1"/>
              </a:solidFill>
              <a:latin typeface="Berlin Sans FB" pitchFamily="34" charset="0"/>
            </a:endParaRPr>
          </a:p>
        </p:txBody>
      </p:sp>
      <p:sp>
        <p:nvSpPr>
          <p:cNvPr id="7" name="Content Placeholder 6"/>
          <p:cNvSpPr>
            <a:spLocks noGrp="1"/>
          </p:cNvSpPr>
          <p:nvPr>
            <p:ph sz="half" idx="1"/>
          </p:nvPr>
        </p:nvSpPr>
        <p:spPr>
          <a:xfrm>
            <a:off x="457200" y="1600200"/>
            <a:ext cx="8229600" cy="4525963"/>
          </a:xfrm>
        </p:spPr>
        <p:txBody>
          <a:bodyPr>
            <a:normAutofit fontScale="92500"/>
          </a:bodyPr>
          <a:lstStyle/>
          <a:p>
            <a:r>
              <a:rPr lang="en-US" dirty="0" smtClean="0"/>
              <a:t>Best treatments are multi-faceted and comprehensive:</a:t>
            </a:r>
          </a:p>
          <a:p>
            <a:pPr lvl="1"/>
            <a:r>
              <a:rPr lang="en-US" dirty="0" smtClean="0"/>
              <a:t>Medical</a:t>
            </a:r>
          </a:p>
          <a:p>
            <a:pPr lvl="1"/>
            <a:r>
              <a:rPr lang="en-US" dirty="0" smtClean="0"/>
              <a:t>Psychological</a:t>
            </a:r>
          </a:p>
          <a:p>
            <a:pPr lvl="1"/>
            <a:r>
              <a:rPr lang="en-US" dirty="0" smtClean="0"/>
              <a:t>Educational</a:t>
            </a:r>
          </a:p>
          <a:p>
            <a:r>
              <a:rPr lang="en-US" dirty="0" smtClean="0"/>
              <a:t>Best treatments are collaborative:</a:t>
            </a:r>
          </a:p>
          <a:p>
            <a:pPr lvl="1"/>
            <a:r>
              <a:rPr lang="en-US" dirty="0" smtClean="0"/>
              <a:t>Parents</a:t>
            </a:r>
          </a:p>
          <a:p>
            <a:pPr lvl="1"/>
            <a:r>
              <a:rPr lang="en-US" dirty="0" smtClean="0"/>
              <a:t>School</a:t>
            </a:r>
          </a:p>
          <a:p>
            <a:pPr lvl="1"/>
            <a:r>
              <a:rPr lang="en-US" dirty="0" smtClean="0"/>
              <a:t>Physician</a:t>
            </a:r>
          </a:p>
          <a:p>
            <a:pPr lvl="1"/>
            <a:r>
              <a:rPr lang="en-US" dirty="0" smtClean="0"/>
              <a:t>Mental Health Professional</a:t>
            </a:r>
          </a:p>
          <a:p>
            <a:pPr lvl="1"/>
            <a:r>
              <a:rPr lang="en-US" dirty="0" smtClean="0"/>
              <a:t>The child</a:t>
            </a:r>
          </a:p>
        </p:txBody>
      </p:sp>
      <p:pic>
        <p:nvPicPr>
          <p:cNvPr id="1026" name="Picture 2" descr="C:\Users\Fiasco\AppData\Local\Microsoft\Windows\Temporary Internet Files\Content.IE5\LB3RH5DH\MC900389772[1].wmf"/>
          <p:cNvPicPr>
            <a:picLocks noChangeAspect="1" noChangeArrowheads="1"/>
          </p:cNvPicPr>
          <p:nvPr/>
        </p:nvPicPr>
        <p:blipFill>
          <a:blip r:embed="rId3" cstate="print"/>
          <a:srcRect/>
          <a:stretch>
            <a:fillRect/>
          </a:stretch>
        </p:blipFill>
        <p:spPr bwMode="auto">
          <a:xfrm>
            <a:off x="6324600" y="2286000"/>
            <a:ext cx="1995617" cy="41148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p:spPr>
        <p:txBody>
          <a:bodyPr>
            <a:normAutofit fontScale="90000"/>
          </a:bodyPr>
          <a:lstStyle/>
          <a:p>
            <a:r>
              <a:rPr lang="en-US" dirty="0" smtClean="0">
                <a:solidFill>
                  <a:schemeClr val="bg1"/>
                </a:solidFill>
                <a:latin typeface="Berlin Sans FB" pitchFamily="34" charset="0"/>
              </a:rPr>
              <a:t>What Is Currently Known</a:t>
            </a:r>
            <a:br>
              <a:rPr lang="en-US" dirty="0" smtClean="0">
                <a:solidFill>
                  <a:schemeClr val="bg1"/>
                </a:solidFill>
                <a:latin typeface="Berlin Sans FB" pitchFamily="34" charset="0"/>
              </a:rPr>
            </a:br>
            <a:r>
              <a:rPr lang="en-US" dirty="0">
                <a:solidFill>
                  <a:schemeClr val="bg1"/>
                </a:solidFill>
                <a:latin typeface="Berlin Sans FB" pitchFamily="34" charset="0"/>
              </a:rPr>
              <a:t>(</a:t>
            </a:r>
            <a:r>
              <a:rPr lang="en-US" dirty="0" smtClean="0">
                <a:solidFill>
                  <a:schemeClr val="bg1"/>
                </a:solidFill>
                <a:latin typeface="Berlin Sans FB" pitchFamily="34" charset="0"/>
              </a:rPr>
              <a:t>Continued…)</a:t>
            </a:r>
            <a:endParaRPr lang="en-US" dirty="0">
              <a:solidFill>
                <a:schemeClr val="bg1"/>
              </a:solidFill>
              <a:latin typeface="Berlin Sans FB" pitchFamily="34" charset="0"/>
            </a:endParaRPr>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latin typeface="Berlin Sans FB" pitchFamily="34" charset="0"/>
              </a:rPr>
              <a:t>The prognosis is alarming if not treated.  </a:t>
            </a:r>
          </a:p>
          <a:p>
            <a:pPr lvl="1"/>
            <a:r>
              <a:rPr lang="en-US" dirty="0" smtClean="0">
                <a:latin typeface="Berlin Sans FB" pitchFamily="34" charset="0"/>
              </a:rPr>
              <a:t>Without interventions, children with this disorder are at risk for serious social, emotional, behavioral, and academic problems.</a:t>
            </a:r>
          </a:p>
          <a:p>
            <a:r>
              <a:rPr lang="en-US" dirty="0" smtClean="0">
                <a:latin typeface="Berlin Sans FB" pitchFamily="34" charset="0"/>
              </a:rPr>
              <a:t>Prognosis is positive and hopeful when treated.</a:t>
            </a:r>
          </a:p>
          <a:p>
            <a:r>
              <a:rPr lang="en-US" dirty="0" smtClean="0">
                <a:latin typeface="Berlin Sans FB" pitchFamily="34" charset="0"/>
              </a:rPr>
              <a:t>There are many successful individuals in every profession and walks of life!</a:t>
            </a:r>
            <a:endParaRPr lang="en-US" dirty="0">
              <a:latin typeface="Berlin Sans FB"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michelle-rodriguez.jpg"/>
          <p:cNvPicPr>
            <a:picLocks noChangeAspect="1"/>
          </p:cNvPicPr>
          <p:nvPr/>
        </p:nvPicPr>
        <p:blipFill>
          <a:blip r:embed="rId2" cstate="print"/>
          <a:srcRect l="12632"/>
          <a:stretch>
            <a:fillRect/>
          </a:stretch>
        </p:blipFill>
        <p:spPr>
          <a:xfrm>
            <a:off x="0" y="3238500"/>
            <a:ext cx="3162300" cy="3619500"/>
          </a:xfrm>
          <a:prstGeom prst="rect">
            <a:avLst/>
          </a:prstGeom>
        </p:spPr>
      </p:pic>
      <p:pic>
        <p:nvPicPr>
          <p:cNvPr id="8" name="Picture 7" descr="justin-timberlake.jpg"/>
          <p:cNvPicPr>
            <a:picLocks noChangeAspect="1"/>
          </p:cNvPicPr>
          <p:nvPr/>
        </p:nvPicPr>
        <p:blipFill>
          <a:blip r:embed="rId3" cstate="print"/>
          <a:stretch>
            <a:fillRect/>
          </a:stretch>
        </p:blipFill>
        <p:spPr>
          <a:xfrm>
            <a:off x="5562600" y="1447800"/>
            <a:ext cx="3581400" cy="3619500"/>
          </a:xfrm>
          <a:prstGeom prst="rect">
            <a:avLst/>
          </a:prstGeom>
        </p:spPr>
      </p:pic>
      <p:pic>
        <p:nvPicPr>
          <p:cNvPr id="5" name="Picture 4" descr="Celeb_ADHD_MichaelPhelps_P.jpg"/>
          <p:cNvPicPr>
            <a:picLocks noChangeAspect="1"/>
          </p:cNvPicPr>
          <p:nvPr/>
        </p:nvPicPr>
        <p:blipFill>
          <a:blip r:embed="rId4" cstate="print"/>
          <a:srcRect l="24053" b="4636"/>
          <a:stretch>
            <a:fillRect/>
          </a:stretch>
        </p:blipFill>
        <p:spPr>
          <a:xfrm>
            <a:off x="2514600" y="1371600"/>
            <a:ext cx="3124200" cy="2743200"/>
          </a:xfrm>
          <a:prstGeom prst="rect">
            <a:avLst/>
          </a:prstGeom>
        </p:spPr>
      </p:pic>
      <p:sp>
        <p:nvSpPr>
          <p:cNvPr id="2" name="Title 1"/>
          <p:cNvSpPr>
            <a:spLocks noGrp="1"/>
          </p:cNvSpPr>
          <p:nvPr>
            <p:ph type="title"/>
          </p:nvPr>
        </p:nvSpPr>
        <p:spPr>
          <a:solidFill>
            <a:schemeClr val="bg1"/>
          </a:solidFill>
        </p:spPr>
        <p:txBody>
          <a:bodyPr/>
          <a:lstStyle/>
          <a:p>
            <a:r>
              <a:rPr lang="en-US" dirty="0" smtClean="0">
                <a:latin typeface="Berlin Sans FB" pitchFamily="34" charset="0"/>
              </a:rPr>
              <a:t>Famous Celebrities with ADHD</a:t>
            </a:r>
            <a:endParaRPr lang="en-US" dirty="0">
              <a:latin typeface="Berlin Sans FB" pitchFamily="34" charset="0"/>
            </a:endParaRPr>
          </a:p>
        </p:txBody>
      </p:sp>
      <p:pic>
        <p:nvPicPr>
          <p:cNvPr id="6" name="Picture 5" descr="Celeb_ADHD_TerryBradshaw_P.jpg"/>
          <p:cNvPicPr>
            <a:picLocks noChangeAspect="1"/>
          </p:cNvPicPr>
          <p:nvPr/>
        </p:nvPicPr>
        <p:blipFill>
          <a:blip r:embed="rId5" cstate="print"/>
          <a:srcRect r="9259" b="7285"/>
          <a:stretch>
            <a:fillRect/>
          </a:stretch>
        </p:blipFill>
        <p:spPr>
          <a:xfrm>
            <a:off x="0" y="1447800"/>
            <a:ext cx="2667000" cy="2057400"/>
          </a:xfrm>
          <a:prstGeom prst="rect">
            <a:avLst/>
          </a:prstGeom>
        </p:spPr>
      </p:pic>
      <p:pic>
        <p:nvPicPr>
          <p:cNvPr id="7" name="Picture 6" descr="Celeb_ADHD_KarinaSmirnoff_P.jpg"/>
          <p:cNvPicPr>
            <a:picLocks noChangeAspect="1"/>
          </p:cNvPicPr>
          <p:nvPr/>
        </p:nvPicPr>
        <p:blipFill>
          <a:blip r:embed="rId6" cstate="print"/>
          <a:srcRect b="7285"/>
          <a:stretch>
            <a:fillRect/>
          </a:stretch>
        </p:blipFill>
        <p:spPr>
          <a:xfrm>
            <a:off x="2667000" y="3886200"/>
            <a:ext cx="3810000" cy="2971800"/>
          </a:xfrm>
          <a:prstGeom prst="rect">
            <a:avLst/>
          </a:prstGeom>
        </p:spPr>
      </p:pic>
      <p:pic>
        <p:nvPicPr>
          <p:cNvPr id="4" name="Picture 3" descr="Celeb_ADHD_WillSmith_P.jpg"/>
          <p:cNvPicPr>
            <a:picLocks noChangeAspect="1"/>
          </p:cNvPicPr>
          <p:nvPr/>
        </p:nvPicPr>
        <p:blipFill>
          <a:blip r:embed="rId7" cstate="print"/>
          <a:srcRect l="25189" b="8703"/>
          <a:stretch>
            <a:fillRect/>
          </a:stretch>
        </p:blipFill>
        <p:spPr>
          <a:xfrm>
            <a:off x="6238375" y="4267200"/>
            <a:ext cx="2905625" cy="2590800"/>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2380</TotalTime>
  <Words>1693</Words>
  <Application>Microsoft Office PowerPoint</Application>
  <PresentationFormat>On-screen Show (4:3)</PresentationFormat>
  <Paragraphs>248</Paragraphs>
  <Slides>33</Slides>
  <Notes>5</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Tools, Techniques and Options for ADD/ADHD</vt:lpstr>
      <vt:lpstr>Agenda</vt:lpstr>
      <vt:lpstr>Official Diagnostic Criteria:  ADD (Inattention)</vt:lpstr>
      <vt:lpstr>Official Diagnostic Criteria: Hyperactivity/Impulsivity</vt:lpstr>
      <vt:lpstr>What Is Currently Known…</vt:lpstr>
      <vt:lpstr>What Is Currently Known (Continued…)</vt:lpstr>
      <vt:lpstr>We also know that…</vt:lpstr>
      <vt:lpstr>What Is Currently Known (Continued…)</vt:lpstr>
      <vt:lpstr>Famous Celebrities with ADHD</vt:lpstr>
      <vt:lpstr>Jamie Oliver</vt:lpstr>
      <vt:lpstr>Group Activity</vt:lpstr>
      <vt:lpstr>Positive Traits and Characteristics</vt:lpstr>
      <vt:lpstr>Treatment Options</vt:lpstr>
      <vt:lpstr>Medication</vt:lpstr>
      <vt:lpstr>Medication</vt:lpstr>
      <vt:lpstr>Research on Psycho-Social Treatments</vt:lpstr>
      <vt:lpstr>Alternative Treatments</vt:lpstr>
      <vt:lpstr>Group Activity</vt:lpstr>
      <vt:lpstr>Techniques and Strategies</vt:lpstr>
      <vt:lpstr>Positive Discipline/Behavior Management</vt:lpstr>
      <vt:lpstr>Rewards and Reinforcers Used at Chet</vt:lpstr>
      <vt:lpstr>Effective Punishments/Consequences</vt:lpstr>
      <vt:lpstr>Group Activity</vt:lpstr>
      <vt:lpstr>Homework Techniques</vt:lpstr>
      <vt:lpstr>Chet F. Harritt Classroom Techniques</vt:lpstr>
      <vt:lpstr>Top 30 Tips for Parents</vt:lpstr>
      <vt:lpstr>Top 30 Tips for Parents</vt:lpstr>
      <vt:lpstr>Top 30 Tips for Parents</vt:lpstr>
      <vt:lpstr>Top 30 Tips for Parents</vt:lpstr>
      <vt:lpstr>Top 30 Tips for Parents</vt:lpstr>
      <vt:lpstr>Methods for Building Confidence</vt:lpstr>
      <vt:lpstr>Any Questions?</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Tools, Techniques and Options for ADD/ADHD</dc:title>
  <dc:creator>Fiasco</dc:creator>
  <cp:lastModifiedBy>Sue Sarmiento</cp:lastModifiedBy>
  <cp:revision>19</cp:revision>
  <dcterms:created xsi:type="dcterms:W3CDTF">2012-04-16T14:31:38Z</dcterms:created>
  <dcterms:modified xsi:type="dcterms:W3CDTF">2012-05-30T02:19:30Z</dcterms:modified>
</cp:coreProperties>
</file>